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730E15-06E1-40C1-9E33-229A2D93E7FE}" type="datetimeFigureOut">
              <a:rPr lang="en-US" smtClean="0"/>
              <a:pPr/>
              <a:t>8/1/2015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E96C31-6859-449C-84C6-5C050B50F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96C31-6859-449C-84C6-5C050B50FFE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96C31-6859-449C-84C6-5C050B50FFE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9DC4594-92F9-4080-BF1E-CFFACB9A9467}" type="datetimeFigureOut">
              <a:rPr lang="en-US" smtClean="0"/>
              <a:pPr/>
              <a:t>8/1/2015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2BB7B29-4306-4D4C-A3B4-8DF2B32A8B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DC4594-92F9-4080-BF1E-CFFACB9A9467}" type="datetimeFigureOut">
              <a:rPr lang="en-US" smtClean="0"/>
              <a:pPr/>
              <a:t>8/1/2015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BB7B29-4306-4D4C-A3B4-8DF2B32A8B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DC4594-92F9-4080-BF1E-CFFACB9A9467}" type="datetimeFigureOut">
              <a:rPr lang="en-US" smtClean="0"/>
              <a:pPr/>
              <a:t>8/1/2015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BB7B29-4306-4D4C-A3B4-8DF2B32A8B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DC4594-92F9-4080-BF1E-CFFACB9A9467}" type="datetimeFigureOut">
              <a:rPr lang="en-US" smtClean="0"/>
              <a:pPr/>
              <a:t>8/1/2015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BB7B29-4306-4D4C-A3B4-8DF2B32A8B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DC4594-92F9-4080-BF1E-CFFACB9A9467}" type="datetimeFigureOut">
              <a:rPr lang="en-US" smtClean="0"/>
              <a:pPr/>
              <a:t>8/1/2015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BB7B29-4306-4D4C-A3B4-8DF2B32A8B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DC4594-92F9-4080-BF1E-CFFACB9A9467}" type="datetimeFigureOut">
              <a:rPr lang="en-US" smtClean="0"/>
              <a:pPr/>
              <a:t>8/1/2015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BB7B29-4306-4D4C-A3B4-8DF2B32A8B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DC4594-92F9-4080-BF1E-CFFACB9A9467}" type="datetimeFigureOut">
              <a:rPr lang="en-US" smtClean="0"/>
              <a:pPr/>
              <a:t>8/1/2015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BB7B29-4306-4D4C-A3B4-8DF2B32A8B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DC4594-92F9-4080-BF1E-CFFACB9A9467}" type="datetimeFigureOut">
              <a:rPr lang="en-US" smtClean="0"/>
              <a:pPr/>
              <a:t>8/1/2015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BB7B29-4306-4D4C-A3B4-8DF2B32A8B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DC4594-92F9-4080-BF1E-CFFACB9A9467}" type="datetimeFigureOut">
              <a:rPr lang="en-US" smtClean="0"/>
              <a:pPr/>
              <a:t>8/1/2015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BB7B29-4306-4D4C-A3B4-8DF2B32A8B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9DC4594-92F9-4080-BF1E-CFFACB9A9467}" type="datetimeFigureOut">
              <a:rPr lang="en-US" smtClean="0"/>
              <a:pPr/>
              <a:t>8/1/2015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BB7B29-4306-4D4C-A3B4-8DF2B32A8B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9DC4594-92F9-4080-BF1E-CFFACB9A9467}" type="datetimeFigureOut">
              <a:rPr lang="en-US" smtClean="0"/>
              <a:pPr/>
              <a:t>8/1/2015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2BB7B29-4306-4D4C-A3B4-8DF2B32A8B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9DC4594-92F9-4080-BF1E-CFFACB9A9467}" type="datetimeFigureOut">
              <a:rPr lang="en-US" smtClean="0"/>
              <a:pPr/>
              <a:t>8/1/2015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2BB7B29-4306-4D4C-A3B4-8DF2B32A8B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POLICY MANAGEMENT AND SKILL DEVELOPMENT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Opaluwah</a:t>
            </a:r>
            <a:r>
              <a:rPr lang="en-US" dirty="0" smtClean="0"/>
              <a:t>, </a:t>
            </a:r>
            <a:r>
              <a:rPr lang="en-US" dirty="0" smtClean="0"/>
              <a:t>S.A, </a:t>
            </a:r>
            <a:r>
              <a:rPr lang="en-US" dirty="0" err="1" smtClean="0"/>
              <a:t>Opaluwah</a:t>
            </a:r>
            <a:r>
              <a:rPr lang="en-US" dirty="0" smtClean="0"/>
              <a:t>, A.O</a:t>
            </a:r>
            <a:r>
              <a:rPr lang="en-US" dirty="0" smtClean="0"/>
              <a:t>. &amp; </a:t>
            </a:r>
            <a:r>
              <a:rPr lang="en-US" dirty="0" err="1" smtClean="0"/>
              <a:t>Izam</a:t>
            </a:r>
            <a:r>
              <a:rPr lang="en-US" dirty="0" smtClean="0"/>
              <a:t>, Y.D.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6"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i="1" dirty="0" smtClean="0">
                <a:solidFill>
                  <a:srgbClr val="00B050"/>
                </a:solidFill>
                <a:latin typeface="DokChampa" pitchFamily="34" charset="-34"/>
                <a:cs typeface="DokChampa" pitchFamily="34" charset="-34"/>
              </a:rPr>
              <a:t>Communications</a:t>
            </a:r>
          </a:p>
          <a:p>
            <a:pPr>
              <a:buNone/>
            </a:pPr>
            <a:endParaRPr lang="en-US" sz="2800" i="1" dirty="0" smtClean="0">
              <a:solidFill>
                <a:srgbClr val="FF0000"/>
              </a:solidFill>
              <a:latin typeface="DokChampa" pitchFamily="34" charset="-34"/>
              <a:cs typeface="DokChampa" pitchFamily="34" charset="-34"/>
            </a:endParaRPr>
          </a:p>
          <a:p>
            <a:pPr lvl="6">
              <a:buFont typeface="Wingdings" pitchFamily="2" charset="2"/>
              <a:buChar char="ü"/>
            </a:pPr>
            <a:r>
              <a:rPr lang="en-US" sz="2800" i="1" dirty="0" smtClean="0">
                <a:solidFill>
                  <a:srgbClr val="FF0000"/>
                </a:solidFill>
                <a:latin typeface="DokChampa" pitchFamily="34" charset="-34"/>
                <a:cs typeface="DokChampa" pitchFamily="34" charset="-34"/>
              </a:rPr>
              <a:t> </a:t>
            </a:r>
            <a:r>
              <a:rPr lang="en-US" sz="2800" i="1" dirty="0" smtClean="0">
                <a:solidFill>
                  <a:srgbClr val="00B050"/>
                </a:solidFill>
                <a:latin typeface="DokChampa" pitchFamily="34" charset="-34"/>
                <a:cs typeface="DokChampa" pitchFamily="34" charset="-34"/>
              </a:rPr>
              <a:t>Supervisory</a:t>
            </a:r>
          </a:p>
          <a:p>
            <a:pPr>
              <a:buNone/>
            </a:pPr>
            <a:endParaRPr lang="en-US" sz="2800" i="1" dirty="0" smtClean="0">
              <a:solidFill>
                <a:srgbClr val="FF0000"/>
              </a:solidFill>
              <a:latin typeface="DokChampa" pitchFamily="34" charset="-34"/>
              <a:cs typeface="DokChampa" pitchFamily="34" charset="-34"/>
            </a:endParaRPr>
          </a:p>
          <a:p>
            <a:pPr lvl="6">
              <a:buFont typeface="Wingdings" pitchFamily="2" charset="2"/>
              <a:buChar char="ü"/>
            </a:pPr>
            <a:r>
              <a:rPr lang="en-US" sz="2800" i="1" dirty="0" smtClean="0">
                <a:solidFill>
                  <a:srgbClr val="FF0000"/>
                </a:solidFill>
                <a:latin typeface="DokChampa" pitchFamily="34" charset="-34"/>
                <a:cs typeface="DokChampa" pitchFamily="34" charset="-34"/>
              </a:rPr>
              <a:t> </a:t>
            </a:r>
            <a:r>
              <a:rPr lang="en-US" sz="2800" i="1" dirty="0" smtClean="0">
                <a:solidFill>
                  <a:srgbClr val="00B050"/>
                </a:solidFill>
                <a:latin typeface="DokChampa" pitchFamily="34" charset="-34"/>
                <a:cs typeface="DokChampa" pitchFamily="34" charset="-34"/>
              </a:rPr>
              <a:t>Numerical Literacy</a:t>
            </a:r>
          </a:p>
          <a:p>
            <a:pPr>
              <a:buNone/>
            </a:pPr>
            <a:endParaRPr lang="en-US" sz="2800" i="1" dirty="0" smtClean="0">
              <a:solidFill>
                <a:srgbClr val="FF0000"/>
              </a:solidFill>
              <a:latin typeface="DokChampa" pitchFamily="34" charset="-34"/>
              <a:cs typeface="DokChampa" pitchFamily="34" charset="-34"/>
            </a:endParaRPr>
          </a:p>
          <a:p>
            <a:pPr lvl="6">
              <a:buFont typeface="Wingdings" pitchFamily="2" charset="2"/>
              <a:buChar char="ü"/>
            </a:pPr>
            <a:r>
              <a:rPr lang="en-US" sz="2800" i="1" dirty="0" smtClean="0">
                <a:solidFill>
                  <a:srgbClr val="FF0000"/>
                </a:solidFill>
                <a:latin typeface="DokChampa" pitchFamily="34" charset="-34"/>
                <a:cs typeface="DokChampa" pitchFamily="34" charset="-34"/>
              </a:rPr>
              <a:t> </a:t>
            </a:r>
            <a:r>
              <a:rPr lang="en-US" sz="2800" i="1" dirty="0" smtClean="0">
                <a:solidFill>
                  <a:srgbClr val="00B050"/>
                </a:solidFill>
                <a:latin typeface="DokChampa" pitchFamily="34" charset="-34"/>
                <a:cs typeface="DokChampa" pitchFamily="34" charset="-34"/>
              </a:rPr>
              <a:t>ICT</a:t>
            </a:r>
          </a:p>
          <a:p>
            <a:pPr>
              <a:buNone/>
            </a:pPr>
            <a:endParaRPr lang="en-US" sz="2800" i="1" dirty="0" smtClean="0">
              <a:solidFill>
                <a:srgbClr val="FF0000"/>
              </a:solidFill>
              <a:latin typeface="DokChampa" pitchFamily="34" charset="-34"/>
              <a:cs typeface="DokChampa" pitchFamily="34" charset="-34"/>
            </a:endParaRPr>
          </a:p>
          <a:p>
            <a:pPr lvl="6">
              <a:buFont typeface="Wingdings" pitchFamily="2" charset="2"/>
              <a:buChar char="ü"/>
            </a:pPr>
            <a:r>
              <a:rPr lang="en-US" sz="2800" i="1" dirty="0" smtClean="0">
                <a:solidFill>
                  <a:srgbClr val="FF0000"/>
                </a:solidFill>
                <a:latin typeface="DokChampa" pitchFamily="34" charset="-34"/>
                <a:cs typeface="DokChampa" pitchFamily="34" charset="-34"/>
              </a:rPr>
              <a:t> </a:t>
            </a:r>
            <a:r>
              <a:rPr lang="en-US" sz="2800" i="1" dirty="0" smtClean="0">
                <a:solidFill>
                  <a:srgbClr val="00B050"/>
                </a:solidFill>
                <a:latin typeface="DokChampa" pitchFamily="34" charset="-34"/>
                <a:cs typeface="DokChampa" pitchFamily="34" charset="-34"/>
              </a:rPr>
              <a:t>Entrepreneurship</a:t>
            </a:r>
            <a:endParaRPr lang="en-US" sz="2800" i="1" dirty="0">
              <a:solidFill>
                <a:srgbClr val="00B050"/>
              </a:solidFill>
              <a:latin typeface="DokChampa" pitchFamily="34" charset="-34"/>
              <a:cs typeface="DokChampa" pitchFamily="34" charset="-3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GENERIC SKILLS REQUIREMENTS</a:t>
            </a:r>
            <a:endParaRPr lang="en-US" sz="32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>
              <a:solidFill>
                <a:srgbClr val="7030A0"/>
              </a:solidFill>
            </a:endParaRPr>
          </a:p>
          <a:p>
            <a:pPr algn="ctr"/>
            <a:r>
              <a:rPr lang="en-US" dirty="0" smtClean="0">
                <a:solidFill>
                  <a:srgbClr val="7030A0"/>
                </a:solidFill>
                <a:latin typeface="DokChampa" pitchFamily="34" charset="-34"/>
                <a:cs typeface="DokChampa" pitchFamily="34" charset="-34"/>
              </a:rPr>
              <a:t>More </a:t>
            </a:r>
            <a:r>
              <a:rPr lang="en-US" dirty="0" smtClean="0">
                <a:solidFill>
                  <a:srgbClr val="7030A0"/>
                </a:solidFill>
                <a:latin typeface="DokChampa" pitchFamily="34" charset="-34"/>
                <a:cs typeface="DokChampa" pitchFamily="34" charset="-34"/>
              </a:rPr>
              <a:t>P</a:t>
            </a:r>
            <a:r>
              <a:rPr lang="en-US" dirty="0" smtClean="0">
                <a:solidFill>
                  <a:srgbClr val="7030A0"/>
                </a:solidFill>
                <a:latin typeface="DokChampa" pitchFamily="34" charset="-34"/>
                <a:cs typeface="DokChampa" pitchFamily="34" charset="-34"/>
              </a:rPr>
              <a:t>olicies</a:t>
            </a:r>
            <a:r>
              <a:rPr lang="en-US" dirty="0" smtClean="0">
                <a:solidFill>
                  <a:srgbClr val="7030A0"/>
                </a:solidFill>
                <a:latin typeface="DokChampa" pitchFamily="34" charset="-34"/>
                <a:cs typeface="DokChampa" pitchFamily="34" charset="-34"/>
              </a:rPr>
              <a:t>?	</a:t>
            </a:r>
            <a:endParaRPr lang="en-US" dirty="0" smtClean="0">
              <a:solidFill>
                <a:srgbClr val="7030A0"/>
              </a:solidFill>
              <a:latin typeface="DokChampa" pitchFamily="34" charset="-34"/>
              <a:cs typeface="DokChampa" pitchFamily="34" charset="-34"/>
            </a:endParaRPr>
          </a:p>
          <a:p>
            <a:pPr algn="ctr"/>
            <a:endParaRPr lang="en-US" dirty="0" smtClean="0">
              <a:latin typeface="DokChampa" pitchFamily="34" charset="-34"/>
              <a:cs typeface="DokChampa" pitchFamily="34" charset="-34"/>
            </a:endParaRPr>
          </a:p>
          <a:p>
            <a:pPr algn="ctr">
              <a:buNone/>
            </a:pPr>
            <a:endParaRPr lang="en-US" dirty="0" smtClean="0">
              <a:latin typeface="DokChampa" pitchFamily="34" charset="-34"/>
              <a:cs typeface="DokChampa" pitchFamily="34" charset="-34"/>
            </a:endParaRP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DokChampa" pitchFamily="34" charset="-34"/>
                <a:cs typeface="DokChampa" pitchFamily="34" charset="-34"/>
              </a:rPr>
              <a:t>More Skills</a:t>
            </a:r>
            <a:r>
              <a:rPr lang="en-US" dirty="0" smtClean="0">
                <a:solidFill>
                  <a:srgbClr val="FF0000"/>
                </a:solidFill>
                <a:latin typeface="DokChampa" pitchFamily="34" charset="-34"/>
                <a:cs typeface="DokChampa" pitchFamily="34" charset="-34"/>
              </a:rPr>
              <a:t>?</a:t>
            </a:r>
          </a:p>
          <a:p>
            <a:pPr algn="ctr"/>
            <a:endParaRPr lang="en-US" dirty="0" smtClean="0">
              <a:latin typeface="DokChampa" pitchFamily="34" charset="-34"/>
              <a:cs typeface="DokChampa" pitchFamily="34" charset="-34"/>
            </a:endParaRPr>
          </a:p>
          <a:p>
            <a:pPr algn="ctr"/>
            <a:endParaRPr lang="en-US" dirty="0" smtClean="0">
              <a:latin typeface="DokChampa" pitchFamily="34" charset="-34"/>
              <a:cs typeface="DokChampa" pitchFamily="34" charset="-34"/>
            </a:endParaRPr>
          </a:p>
          <a:p>
            <a:pPr algn="ctr"/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DokChampa" pitchFamily="34" charset="-34"/>
                <a:cs typeface="DokChampa" pitchFamily="34" charset="-34"/>
              </a:rPr>
              <a:t>More Synergy?</a:t>
            </a:r>
            <a:endParaRPr lang="en-US" dirty="0">
              <a:solidFill>
                <a:schemeClr val="bg2">
                  <a:lumMod val="10000"/>
                </a:schemeClr>
              </a:solidFill>
              <a:latin typeface="DokChampa" pitchFamily="34" charset="-34"/>
              <a:cs typeface="DokChampa" pitchFamily="34" charset="-3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	</a:t>
            </a:r>
            <a:r>
              <a:rPr lang="en-US" sz="3200" dirty="0" smtClean="0"/>
              <a:t>WAY FORWARD </a:t>
            </a:r>
            <a:r>
              <a:rPr lang="en-US" sz="3200" dirty="0" smtClean="0"/>
              <a:t>	</a:t>
            </a:r>
            <a:endParaRPr lang="en-US" sz="32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GB" dirty="0" smtClean="0">
                <a:latin typeface="DokChampa" pitchFamily="34" charset="-34"/>
                <a:cs typeface="DokChampa" pitchFamily="34" charset="-34"/>
              </a:rPr>
              <a:t>There is need for a reassessment of the quality of skilled and unskilled labour in Nigeria. </a:t>
            </a:r>
            <a:r>
              <a:rPr lang="en-GB" dirty="0" smtClean="0">
                <a:latin typeface="DokChampa" pitchFamily="34" charset="-34"/>
                <a:cs typeface="DokChampa" pitchFamily="34" charset="-34"/>
              </a:rPr>
              <a:t>NVQF commended.</a:t>
            </a:r>
          </a:p>
          <a:p>
            <a:pPr algn="just">
              <a:buNone/>
            </a:pPr>
            <a:endParaRPr lang="en-GB" dirty="0" smtClean="0">
              <a:latin typeface="DokChampa" pitchFamily="34" charset="-34"/>
              <a:cs typeface="DokChampa" pitchFamily="34" charset="-34"/>
            </a:endParaRPr>
          </a:p>
          <a:p>
            <a:pPr algn="just"/>
            <a:r>
              <a:rPr lang="en-GB" dirty="0" smtClean="0">
                <a:latin typeface="DokChampa" pitchFamily="34" charset="-34"/>
                <a:cs typeface="DokChampa" pitchFamily="34" charset="-34"/>
              </a:rPr>
              <a:t>Craft Schools, Technical Colleges and Programmes </a:t>
            </a:r>
            <a:r>
              <a:rPr lang="en-GB" dirty="0" smtClean="0">
                <a:latin typeface="DokChampa" pitchFamily="34" charset="-34"/>
                <a:cs typeface="DokChampa" pitchFamily="34" charset="-34"/>
              </a:rPr>
              <a:t>should be reintroduced and </a:t>
            </a:r>
            <a:r>
              <a:rPr lang="en-GB" dirty="0" smtClean="0">
                <a:latin typeface="DokChampa" pitchFamily="34" charset="-34"/>
                <a:cs typeface="DokChampa" pitchFamily="34" charset="-34"/>
              </a:rPr>
              <a:t>equipped </a:t>
            </a:r>
            <a:r>
              <a:rPr lang="en-GB" dirty="0" smtClean="0">
                <a:latin typeface="DokChampa" pitchFamily="34" charset="-34"/>
                <a:cs typeface="DokChampa" pitchFamily="34" charset="-34"/>
              </a:rPr>
              <a:t>to produce </a:t>
            </a:r>
            <a:r>
              <a:rPr lang="en-GB" dirty="0" smtClean="0">
                <a:latin typeface="DokChampa" pitchFamily="34" charset="-34"/>
                <a:cs typeface="DokChampa" pitchFamily="34" charset="-34"/>
              </a:rPr>
              <a:t>artisans, technicians and Professionals </a:t>
            </a:r>
            <a:r>
              <a:rPr lang="en-GB" dirty="0" smtClean="0">
                <a:latin typeface="DokChampa" pitchFamily="34" charset="-34"/>
                <a:cs typeface="DokChampa" pitchFamily="34" charset="-34"/>
              </a:rPr>
              <a:t>of the highest </a:t>
            </a:r>
            <a:r>
              <a:rPr lang="en-GB" dirty="0" smtClean="0">
                <a:latin typeface="DokChampa" pitchFamily="34" charset="-34"/>
                <a:cs typeface="DokChampa" pitchFamily="34" charset="-34"/>
              </a:rPr>
              <a:t>standard.</a:t>
            </a:r>
          </a:p>
          <a:p>
            <a:pPr algn="just">
              <a:buNone/>
            </a:pPr>
            <a:endParaRPr lang="en-GB" dirty="0" smtClean="0">
              <a:latin typeface="DokChampa" pitchFamily="34" charset="-34"/>
              <a:cs typeface="DokChampa" pitchFamily="34" charset="-34"/>
            </a:endParaRPr>
          </a:p>
          <a:p>
            <a:pPr algn="just"/>
            <a:r>
              <a:rPr lang="en-GB" dirty="0" smtClean="0">
                <a:latin typeface="DokChampa" pitchFamily="34" charset="-34"/>
                <a:cs typeface="DokChampa" pitchFamily="34" charset="-34"/>
              </a:rPr>
              <a:t>Organised Private Sector(OPS) to fund the institutions that produce these labour they need and </a:t>
            </a:r>
            <a:r>
              <a:rPr lang="en-GB" dirty="0" smtClean="0">
                <a:latin typeface="DokChampa" pitchFamily="34" charset="-34"/>
                <a:cs typeface="DokChampa" pitchFamily="34" charset="-34"/>
              </a:rPr>
              <a:t>utilise. </a:t>
            </a:r>
            <a:r>
              <a:rPr lang="en-GB" dirty="0" smtClean="0">
                <a:latin typeface="DokChampa" pitchFamily="34" charset="-34"/>
                <a:cs typeface="DokChampa" pitchFamily="34" charset="-34"/>
              </a:rPr>
              <a:t>In particular, the 2% education tax on company profit needs to be </a:t>
            </a:r>
            <a:r>
              <a:rPr lang="en-GB" dirty="0" smtClean="0">
                <a:latin typeface="DokChampa" pitchFamily="34" charset="-34"/>
                <a:cs typeface="DokChampa" pitchFamily="34" charset="-34"/>
              </a:rPr>
              <a:t>reassessed.</a:t>
            </a:r>
          </a:p>
          <a:p>
            <a:pPr algn="just"/>
            <a:endParaRPr lang="en-GB" dirty="0" smtClean="0">
              <a:latin typeface="DokChampa" pitchFamily="34" charset="-34"/>
              <a:cs typeface="DokChampa" pitchFamily="34" charset="-34"/>
            </a:endParaRPr>
          </a:p>
          <a:p>
            <a:pPr algn="just"/>
            <a:r>
              <a:rPr lang="en-GB" dirty="0" smtClean="0">
                <a:latin typeface="DokChampa" pitchFamily="34" charset="-34"/>
                <a:cs typeface="DokChampa" pitchFamily="34" charset="-34"/>
              </a:rPr>
              <a:t>A restriction on </a:t>
            </a:r>
            <a:r>
              <a:rPr lang="en-GB" dirty="0" smtClean="0">
                <a:latin typeface="DokChampa" pitchFamily="34" charset="-34"/>
                <a:cs typeface="DokChampa" pitchFamily="34" charset="-34"/>
              </a:rPr>
              <a:t>the excessive </a:t>
            </a:r>
            <a:r>
              <a:rPr lang="en-GB" dirty="0" smtClean="0">
                <a:latin typeface="DokChampa" pitchFamily="34" charset="-34"/>
                <a:cs typeface="DokChampa" pitchFamily="34" charset="-34"/>
              </a:rPr>
              <a:t>use of expatriates should be reviewed as this has seen the negligence of training of Nigerians and the use of foreign expatriates</a:t>
            </a:r>
            <a:r>
              <a:rPr lang="en-GB" dirty="0" smtClean="0">
                <a:latin typeface="DokChampa" pitchFamily="34" charset="-34"/>
                <a:cs typeface="DokChampa" pitchFamily="34" charset="-34"/>
              </a:rPr>
              <a:t>.</a:t>
            </a:r>
          </a:p>
          <a:p>
            <a:pPr algn="just">
              <a:buNone/>
            </a:pPr>
            <a:endParaRPr lang="en-GB" dirty="0" smtClean="0">
              <a:latin typeface="DokChampa" pitchFamily="34" charset="-34"/>
              <a:cs typeface="DokChampa" pitchFamily="34" charset="-34"/>
            </a:endParaRPr>
          </a:p>
          <a:p>
            <a:pPr algn="just"/>
            <a:r>
              <a:rPr lang="en-GB" dirty="0" smtClean="0">
                <a:latin typeface="DokChampa" pitchFamily="34" charset="-34"/>
                <a:cs typeface="DokChampa" pitchFamily="34" charset="-34"/>
              </a:rPr>
              <a:t>Policies </a:t>
            </a:r>
            <a:r>
              <a:rPr lang="en-GB" dirty="0" smtClean="0">
                <a:latin typeface="DokChampa" pitchFamily="34" charset="-34"/>
                <a:cs typeface="DokChampa" pitchFamily="34" charset="-34"/>
              </a:rPr>
              <a:t>are also needed </a:t>
            </a:r>
            <a:r>
              <a:rPr lang="en-GB" dirty="0" smtClean="0">
                <a:latin typeface="DokChampa" pitchFamily="34" charset="-34"/>
                <a:cs typeface="DokChampa" pitchFamily="34" charset="-34"/>
              </a:rPr>
              <a:t>to protect </a:t>
            </a:r>
            <a:r>
              <a:rPr lang="en-GB" dirty="0" smtClean="0">
                <a:latin typeface="DokChampa" pitchFamily="34" charset="-34"/>
                <a:cs typeface="DokChampa" pitchFamily="34" charset="-34"/>
              </a:rPr>
              <a:t>organisations </a:t>
            </a:r>
            <a:r>
              <a:rPr lang="en-GB" dirty="0" smtClean="0">
                <a:latin typeface="DokChampa" pitchFamily="34" charset="-34"/>
                <a:cs typeface="DokChampa" pitchFamily="34" charset="-34"/>
              </a:rPr>
              <a:t>from outright losses that may arise in training of workers. </a:t>
            </a:r>
            <a:endParaRPr lang="en-GB" dirty="0" smtClean="0">
              <a:latin typeface="DokChampa" pitchFamily="34" charset="-34"/>
              <a:cs typeface="DokChampa" pitchFamily="34" charset="-34"/>
            </a:endParaRP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SOME RECOMMENDATIONS</a:t>
            </a:r>
            <a:endParaRPr lang="en-US" sz="32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Bradley Hand ITC" pitchFamily="66" charset="0"/>
              </a:rPr>
              <a:t>THANK YOU FOR LISTENING !!!</a:t>
            </a:r>
            <a:endParaRPr lang="en-US" sz="3200" b="1" dirty="0">
              <a:solidFill>
                <a:srgbClr val="FF0000"/>
              </a:solidFill>
              <a:latin typeface="Bradley Hand ITC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DokChampa" pitchFamily="34" charset="-34"/>
                <a:cs typeface="DokChampa" pitchFamily="34" charset="-34"/>
              </a:rPr>
              <a:t>Three </a:t>
            </a:r>
            <a:r>
              <a:rPr lang="en-US" b="1" dirty="0" smtClean="0">
                <a:latin typeface="DokChampa" pitchFamily="34" charset="-34"/>
                <a:cs typeface="DokChampa" pitchFamily="34" charset="-34"/>
              </a:rPr>
              <a:t>key </a:t>
            </a:r>
            <a:r>
              <a:rPr lang="en-US" b="1" dirty="0" smtClean="0">
                <a:latin typeface="DokChampa" pitchFamily="34" charset="-34"/>
                <a:cs typeface="DokChampa" pitchFamily="34" charset="-34"/>
              </a:rPr>
              <a:t>concepts </a:t>
            </a:r>
            <a:r>
              <a:rPr lang="en-US" b="1" dirty="0" smtClean="0">
                <a:latin typeface="DokChampa" pitchFamily="34" charset="-34"/>
                <a:cs typeface="DokChampa" pitchFamily="34" charset="-34"/>
              </a:rPr>
              <a:t>define the context of </a:t>
            </a:r>
            <a:r>
              <a:rPr lang="en-US" b="1" dirty="0" smtClean="0">
                <a:latin typeface="DokChampa" pitchFamily="34" charset="-34"/>
                <a:cs typeface="DokChampa" pitchFamily="34" charset="-34"/>
              </a:rPr>
              <a:t>the paper:</a:t>
            </a:r>
          </a:p>
          <a:p>
            <a:pPr>
              <a:buNone/>
            </a:pPr>
            <a:endParaRPr lang="en-US" b="1" dirty="0" smtClean="0">
              <a:latin typeface="DokChampa" pitchFamily="34" charset="-34"/>
              <a:cs typeface="DokChampa" pitchFamily="34" charset="-34"/>
            </a:endParaRPr>
          </a:p>
          <a:p>
            <a:pPr lvl="1">
              <a:buFont typeface="Wingdings" pitchFamily="2" charset="2"/>
              <a:buChar char="q"/>
            </a:pPr>
            <a:r>
              <a:rPr lang="en-US" b="1" dirty="0" smtClean="0">
                <a:latin typeface="DokChampa" pitchFamily="34" charset="-34"/>
                <a:cs typeface="DokChampa" pitchFamily="34" charset="-34"/>
              </a:rPr>
              <a:t>	</a:t>
            </a:r>
            <a:r>
              <a:rPr lang="en-US" b="1" dirty="0" smtClean="0">
                <a:latin typeface="DokChampa" pitchFamily="34" charset="-34"/>
                <a:cs typeface="DokChampa" pitchFamily="34" charset="-34"/>
              </a:rPr>
              <a:t>Policy</a:t>
            </a:r>
          </a:p>
          <a:p>
            <a:pPr>
              <a:buNone/>
            </a:pPr>
            <a:endParaRPr lang="en-US" b="1" dirty="0" smtClean="0">
              <a:latin typeface="DokChampa" pitchFamily="34" charset="-34"/>
              <a:cs typeface="DokChampa" pitchFamily="34" charset="-34"/>
            </a:endParaRPr>
          </a:p>
          <a:p>
            <a:pPr lvl="1">
              <a:buFont typeface="Wingdings" pitchFamily="2" charset="2"/>
              <a:buChar char="q"/>
            </a:pPr>
            <a:r>
              <a:rPr lang="en-US" b="1" dirty="0" smtClean="0">
                <a:latin typeface="DokChampa" pitchFamily="34" charset="-34"/>
                <a:cs typeface="DokChampa" pitchFamily="34" charset="-34"/>
              </a:rPr>
              <a:t>	Skills</a:t>
            </a:r>
          </a:p>
          <a:p>
            <a:pPr>
              <a:buNone/>
            </a:pPr>
            <a:endParaRPr lang="en-US" b="1" dirty="0" smtClean="0">
              <a:latin typeface="DokChampa" pitchFamily="34" charset="-34"/>
              <a:cs typeface="DokChampa" pitchFamily="34" charset="-34"/>
            </a:endParaRPr>
          </a:p>
          <a:p>
            <a:pPr lvl="1">
              <a:buFont typeface="Wingdings" pitchFamily="2" charset="2"/>
              <a:buChar char="q"/>
            </a:pPr>
            <a:r>
              <a:rPr lang="en-US" b="1" dirty="0" smtClean="0">
                <a:latin typeface="DokChampa" pitchFamily="34" charset="-34"/>
                <a:cs typeface="DokChampa" pitchFamily="34" charset="-34"/>
              </a:rPr>
              <a:t>	Policy </a:t>
            </a:r>
            <a:r>
              <a:rPr lang="en-US" b="1" dirty="0" smtClean="0">
                <a:latin typeface="DokChampa" pitchFamily="34" charset="-34"/>
                <a:cs typeface="DokChampa" pitchFamily="34" charset="-34"/>
              </a:rPr>
              <a:t>and </a:t>
            </a:r>
            <a:r>
              <a:rPr lang="en-US" b="1" dirty="0" smtClean="0">
                <a:latin typeface="DokChampa" pitchFamily="34" charset="-34"/>
                <a:cs typeface="DokChampa" pitchFamily="34" charset="-34"/>
              </a:rPr>
              <a:t>Skills </a:t>
            </a:r>
            <a:r>
              <a:rPr lang="en-US" b="1" dirty="0" smtClean="0">
                <a:latin typeface="DokChampa" pitchFamily="34" charset="-34"/>
                <a:cs typeface="DokChampa" pitchFamily="34" charset="-34"/>
              </a:rPr>
              <a:t>Development in Nigeria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>
                <a:latin typeface="DokChampa" pitchFamily="34" charset="-34"/>
                <a:cs typeface="DokChampa" pitchFamily="34" charset="-34"/>
              </a:rPr>
              <a:t>INTRODUCTION</a:t>
            </a:r>
            <a:r>
              <a:rPr lang="en-US" dirty="0" smtClean="0">
                <a:latin typeface="DokChampa" pitchFamily="34" charset="-34"/>
                <a:cs typeface="DokChampa" pitchFamily="34" charset="-34"/>
              </a:rPr>
              <a:t>:</a:t>
            </a:r>
            <a:endParaRPr lang="en-US" dirty="0">
              <a:latin typeface="DokChampa" pitchFamily="34" charset="-34"/>
              <a:cs typeface="DokChampa" pitchFamily="34" charset="-34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Font typeface="Arial" pitchFamily="34" charset="0"/>
              <a:buChar char="•"/>
            </a:pPr>
            <a:r>
              <a:rPr lang="en-GB" dirty="0" smtClean="0">
                <a:latin typeface="DokChampa" pitchFamily="34" charset="-34"/>
                <a:cs typeface="DokChampa" pitchFamily="34" charset="-34"/>
              </a:rPr>
              <a:t>Mayer &amp; Thompson (1982) </a:t>
            </a:r>
            <a:r>
              <a:rPr lang="en-GB" dirty="0" smtClean="0">
                <a:latin typeface="DokChampa" pitchFamily="34" charset="-34"/>
                <a:cs typeface="DokChampa" pitchFamily="34" charset="-34"/>
              </a:rPr>
              <a:t>defined </a:t>
            </a:r>
            <a:r>
              <a:rPr lang="en-GB" dirty="0" smtClean="0">
                <a:latin typeface="DokChampa" pitchFamily="34" charset="-34"/>
                <a:cs typeface="DokChampa" pitchFamily="34" charset="-34"/>
              </a:rPr>
              <a:t>policy as </a:t>
            </a:r>
            <a:r>
              <a:rPr lang="en-GB" dirty="0" smtClean="0">
                <a:latin typeface="DokChampa" pitchFamily="34" charset="-34"/>
                <a:cs typeface="DokChampa" pitchFamily="34" charset="-34"/>
              </a:rPr>
              <a:t>a </a:t>
            </a:r>
            <a:r>
              <a:rPr lang="en-GB" dirty="0" smtClean="0">
                <a:latin typeface="DokChampa" pitchFamily="34" charset="-34"/>
                <a:cs typeface="DokChampa" pitchFamily="34" charset="-34"/>
              </a:rPr>
              <a:t>declaration that defines the intention of </a:t>
            </a:r>
            <a:r>
              <a:rPr lang="en-GB" dirty="0" smtClean="0">
                <a:latin typeface="DokChampa" pitchFamily="34" charset="-34"/>
                <a:cs typeface="DokChampa" pitchFamily="34" charset="-34"/>
              </a:rPr>
              <a:t>an individual, organization, </a:t>
            </a:r>
            <a:r>
              <a:rPr lang="en-GB" dirty="0" smtClean="0">
                <a:latin typeface="DokChampa" pitchFamily="34" charset="-34"/>
                <a:cs typeface="DokChampa" pitchFamily="34" charset="-34"/>
              </a:rPr>
              <a:t>community, </a:t>
            </a:r>
            <a:r>
              <a:rPr lang="en-GB" dirty="0" smtClean="0">
                <a:latin typeface="DokChampa" pitchFamily="34" charset="-34"/>
                <a:cs typeface="DokChampa" pitchFamily="34" charset="-34"/>
              </a:rPr>
              <a:t>or </a:t>
            </a:r>
            <a:r>
              <a:rPr lang="en-GB" dirty="0" smtClean="0">
                <a:latin typeface="DokChampa" pitchFamily="34" charset="-34"/>
                <a:cs typeface="DokChampa" pitchFamily="34" charset="-34"/>
              </a:rPr>
              <a:t>government’s goals and priorities</a:t>
            </a:r>
            <a:r>
              <a:rPr lang="en-GB" dirty="0" smtClean="0">
                <a:latin typeface="DokChampa" pitchFamily="34" charset="-34"/>
                <a:cs typeface="DokChampa" pitchFamily="34" charset="-34"/>
              </a:rPr>
              <a:t>. </a:t>
            </a:r>
          </a:p>
          <a:p>
            <a:pPr algn="just">
              <a:buNone/>
            </a:pPr>
            <a:endParaRPr lang="en-GB" dirty="0" smtClean="0">
              <a:latin typeface="DokChampa" pitchFamily="34" charset="-34"/>
              <a:cs typeface="DokChampa" pitchFamily="34" charset="-34"/>
            </a:endParaRPr>
          </a:p>
          <a:p>
            <a:pPr algn="just">
              <a:buFont typeface="Arial" pitchFamily="34" charset="0"/>
              <a:buChar char="•"/>
            </a:pPr>
            <a:r>
              <a:rPr lang="en-GB" dirty="0" err="1" smtClean="0">
                <a:latin typeface="DokChampa" pitchFamily="34" charset="-34"/>
                <a:cs typeface="DokChampa" pitchFamily="34" charset="-34"/>
              </a:rPr>
              <a:t>Consideine</a:t>
            </a:r>
            <a:r>
              <a:rPr lang="en-GB" dirty="0" smtClean="0">
                <a:latin typeface="DokChampa" pitchFamily="34" charset="-34"/>
                <a:cs typeface="DokChampa" pitchFamily="34" charset="-34"/>
              </a:rPr>
              <a:t> </a:t>
            </a:r>
            <a:r>
              <a:rPr lang="en-GB" dirty="0" smtClean="0">
                <a:latin typeface="DokChampa" pitchFamily="34" charset="-34"/>
                <a:cs typeface="DokChampa" pitchFamily="34" charset="-34"/>
              </a:rPr>
              <a:t>(1994) defines Public policy as </a:t>
            </a:r>
            <a:r>
              <a:rPr lang="en-GB" dirty="0" smtClean="0">
                <a:latin typeface="DokChampa" pitchFamily="34" charset="-34"/>
                <a:cs typeface="DokChampa" pitchFamily="34" charset="-34"/>
              </a:rPr>
              <a:t>an </a:t>
            </a:r>
            <a:r>
              <a:rPr lang="en-GB" dirty="0" smtClean="0">
                <a:latin typeface="DokChampa" pitchFamily="34" charset="-34"/>
                <a:cs typeface="DokChampa" pitchFamily="34" charset="-34"/>
              </a:rPr>
              <a:t>action which employs governmental authority to commit resources in support of a preferred value. </a:t>
            </a:r>
            <a:endParaRPr lang="en-GB" dirty="0" smtClean="0">
              <a:latin typeface="DokChampa" pitchFamily="34" charset="-34"/>
              <a:cs typeface="DokChampa" pitchFamily="34" charset="-34"/>
            </a:endParaRPr>
          </a:p>
          <a:p>
            <a:pPr algn="just"/>
            <a:endParaRPr lang="en-US" dirty="0" smtClean="0">
              <a:latin typeface="DokChampa" pitchFamily="34" charset="-34"/>
              <a:cs typeface="DokChampa" pitchFamily="34" charset="-34"/>
            </a:endParaRPr>
          </a:p>
          <a:p>
            <a:pPr algn="just">
              <a:buFont typeface="Arial" pitchFamily="34" charset="0"/>
              <a:buChar char="•"/>
            </a:pPr>
            <a:r>
              <a:rPr lang="en-US" dirty="0" smtClean="0">
                <a:latin typeface="DokChampa" pitchFamily="34" charset="-34"/>
                <a:cs typeface="DokChampa" pitchFamily="34" charset="-34"/>
              </a:rPr>
              <a:t>Public Policy cover a wide range of governance issues</a:t>
            </a:r>
            <a:r>
              <a:rPr lang="en-US" dirty="0" smtClean="0">
                <a:latin typeface="DokChampa" pitchFamily="34" charset="-34"/>
                <a:cs typeface="DokChampa" pitchFamily="34" charset="-34"/>
              </a:rPr>
              <a:t>.</a:t>
            </a:r>
          </a:p>
          <a:p>
            <a:pPr algn="just"/>
            <a:endParaRPr lang="en-US" dirty="0" smtClean="0">
              <a:latin typeface="DokChampa" pitchFamily="34" charset="-34"/>
              <a:cs typeface="DokChampa" pitchFamily="34" charset="-34"/>
            </a:endParaRPr>
          </a:p>
          <a:p>
            <a:pPr algn="just">
              <a:buFont typeface="Arial" pitchFamily="34" charset="0"/>
              <a:buChar char="•"/>
            </a:pPr>
            <a:r>
              <a:rPr lang="en-US" dirty="0" smtClean="0">
                <a:latin typeface="DokChampa" pitchFamily="34" charset="-34"/>
                <a:cs typeface="DokChampa" pitchFamily="34" charset="-34"/>
              </a:rPr>
              <a:t>Educational Policies as </a:t>
            </a:r>
            <a:r>
              <a:rPr lang="en-US" dirty="0" smtClean="0">
                <a:latin typeface="DokChampa" pitchFamily="34" charset="-34"/>
                <a:cs typeface="DokChampa" pitchFamily="34" charset="-34"/>
              </a:rPr>
              <a:t>a relevant </a:t>
            </a:r>
            <a:r>
              <a:rPr lang="en-US" dirty="0" smtClean="0">
                <a:latin typeface="DokChampa" pitchFamily="34" charset="-34"/>
                <a:cs typeface="DokChampa" pitchFamily="34" charset="-34"/>
              </a:rPr>
              <a:t>example.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DokChampa" pitchFamily="34" charset="-34"/>
                <a:cs typeface="DokChampa" pitchFamily="34" charset="-34"/>
              </a:rPr>
              <a:t>POLICY</a:t>
            </a:r>
            <a:endParaRPr lang="en-US" sz="3200" dirty="0">
              <a:latin typeface="DokChampa" pitchFamily="34" charset="-34"/>
              <a:cs typeface="DokChampa" pitchFamily="34" charset="-34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dirty="0" smtClean="0">
                <a:latin typeface="DokChampa" pitchFamily="34" charset="-34"/>
                <a:cs typeface="DokChampa" pitchFamily="34" charset="-34"/>
              </a:rPr>
              <a:t>Skills refer to competence acquired by </a:t>
            </a:r>
            <a:r>
              <a:rPr lang="en-US" dirty="0" smtClean="0">
                <a:latin typeface="DokChampa" pitchFamily="34" charset="-34"/>
                <a:cs typeface="DokChampa" pitchFamily="34" charset="-34"/>
              </a:rPr>
              <a:t>an individual influencing employment and earnings (Adams, 2011)</a:t>
            </a:r>
          </a:p>
          <a:p>
            <a:pPr algn="just">
              <a:buNone/>
            </a:pPr>
            <a:endParaRPr lang="en-US" dirty="0" smtClean="0">
              <a:latin typeface="DokChampa" pitchFamily="34" charset="-34"/>
              <a:cs typeface="DokChampa" pitchFamily="34" charset="-34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dirty="0" err="1" smtClean="0">
                <a:latin typeface="DokChampa" pitchFamily="34" charset="-34"/>
                <a:cs typeface="DokChampa" pitchFamily="34" charset="-34"/>
              </a:rPr>
              <a:t>Cognative</a:t>
            </a:r>
            <a:r>
              <a:rPr lang="en-US" dirty="0" smtClean="0">
                <a:latin typeface="DokChampa" pitchFamily="34" charset="-34"/>
                <a:cs typeface="DokChampa" pitchFamily="34" charset="-34"/>
              </a:rPr>
              <a:t>, Non-</a:t>
            </a:r>
            <a:r>
              <a:rPr lang="en-US" dirty="0" err="1" smtClean="0">
                <a:latin typeface="DokChampa" pitchFamily="34" charset="-34"/>
                <a:cs typeface="DokChampa" pitchFamily="34" charset="-34"/>
              </a:rPr>
              <a:t>Cognative</a:t>
            </a:r>
            <a:r>
              <a:rPr lang="en-US" dirty="0" smtClean="0">
                <a:latin typeface="DokChampa" pitchFamily="34" charset="-34"/>
                <a:cs typeface="DokChampa" pitchFamily="34" charset="-34"/>
              </a:rPr>
              <a:t> and Technical </a:t>
            </a:r>
            <a:r>
              <a:rPr lang="en-US" dirty="0" smtClean="0">
                <a:latin typeface="DokChampa" pitchFamily="34" charset="-34"/>
                <a:cs typeface="DokChampa" pitchFamily="34" charset="-34"/>
              </a:rPr>
              <a:t>Skills</a:t>
            </a:r>
          </a:p>
          <a:p>
            <a:pPr algn="just">
              <a:buNone/>
            </a:pPr>
            <a:endParaRPr lang="en-US" dirty="0" smtClean="0">
              <a:latin typeface="DokChampa" pitchFamily="34" charset="-34"/>
              <a:cs typeface="DokChampa" pitchFamily="34" charset="-34"/>
            </a:endParaRPr>
          </a:p>
          <a:p>
            <a:pPr algn="just">
              <a:buFont typeface="Wingdings" pitchFamily="2" charset="2"/>
              <a:buChar char="§"/>
            </a:pPr>
            <a:r>
              <a:rPr lang="en-GB" dirty="0" smtClean="0">
                <a:latin typeface="DokChampa" pitchFamily="34" charset="-34"/>
                <a:cs typeface="DokChampa" pitchFamily="34" charset="-34"/>
              </a:rPr>
              <a:t>Skill </a:t>
            </a:r>
            <a:r>
              <a:rPr lang="en-GB" dirty="0" smtClean="0">
                <a:latin typeface="DokChampa" pitchFamily="34" charset="-34"/>
                <a:cs typeface="DokChampa" pitchFamily="34" charset="-34"/>
              </a:rPr>
              <a:t>development does not only focus on formal education but also covers every form of informal </a:t>
            </a:r>
            <a:r>
              <a:rPr lang="en-GB" dirty="0" smtClean="0">
                <a:latin typeface="DokChampa" pitchFamily="34" charset="-34"/>
                <a:cs typeface="DokChampa" pitchFamily="34" charset="-34"/>
              </a:rPr>
              <a:t>education</a:t>
            </a:r>
            <a:r>
              <a:rPr lang="en-GB" dirty="0" smtClean="0">
                <a:latin typeface="DokChampa" pitchFamily="34" charset="-34"/>
                <a:cs typeface="DokChampa" pitchFamily="34" charset="-34"/>
              </a:rPr>
              <a:t> </a:t>
            </a:r>
            <a:r>
              <a:rPr lang="en-GB" dirty="0" smtClean="0">
                <a:latin typeface="DokChampa" pitchFamily="34" charset="-34"/>
                <a:cs typeface="DokChampa" pitchFamily="34" charset="-34"/>
              </a:rPr>
              <a:t>and the wide </a:t>
            </a:r>
            <a:r>
              <a:rPr lang="en-GB" dirty="0" smtClean="0">
                <a:latin typeface="DokChampa" pitchFamily="34" charset="-34"/>
                <a:cs typeface="DokChampa" pitchFamily="34" charset="-34"/>
              </a:rPr>
              <a:t>array of institutions and activities </a:t>
            </a:r>
            <a:r>
              <a:rPr lang="en-GB" dirty="0" smtClean="0">
                <a:latin typeface="DokChampa" pitchFamily="34" charset="-34"/>
                <a:cs typeface="DokChampa" pitchFamily="34" charset="-34"/>
              </a:rPr>
              <a:t>influencing </a:t>
            </a:r>
            <a:r>
              <a:rPr lang="en-GB" dirty="0" smtClean="0">
                <a:latin typeface="DokChampa" pitchFamily="34" charset="-34"/>
                <a:cs typeface="DokChampa" pitchFamily="34" charset="-34"/>
              </a:rPr>
              <a:t>the ability of the individual to accomplish a specified task </a:t>
            </a:r>
            <a:endParaRPr lang="en-GB" dirty="0" smtClean="0">
              <a:latin typeface="DokChampa" pitchFamily="34" charset="-34"/>
              <a:cs typeface="DokChampa" pitchFamily="34" charset="-34"/>
            </a:endParaRPr>
          </a:p>
          <a:p>
            <a:pPr algn="just">
              <a:buNone/>
            </a:pPr>
            <a:endParaRPr lang="en-GB" dirty="0" smtClean="0">
              <a:latin typeface="DokChampa" pitchFamily="34" charset="-34"/>
              <a:cs typeface="DokChampa" pitchFamily="34" charset="-34"/>
            </a:endParaRPr>
          </a:p>
          <a:p>
            <a:pPr algn="just">
              <a:buFont typeface="Wingdings" pitchFamily="2" charset="2"/>
              <a:buChar char="§"/>
            </a:pPr>
            <a:r>
              <a:rPr lang="en-GB" dirty="0" err="1" smtClean="0">
                <a:latin typeface="DokChampa" pitchFamily="34" charset="-34"/>
                <a:cs typeface="DokChampa" pitchFamily="34" charset="-34"/>
              </a:rPr>
              <a:t>Krugman</a:t>
            </a:r>
            <a:r>
              <a:rPr lang="en-GB" dirty="0" smtClean="0">
                <a:latin typeface="DokChampa" pitchFamily="34" charset="-34"/>
                <a:cs typeface="DokChampa" pitchFamily="34" charset="-34"/>
              </a:rPr>
              <a:t> (1994) argues that </a:t>
            </a:r>
            <a:r>
              <a:rPr lang="en-GB" dirty="0" smtClean="0">
                <a:latin typeface="DokChampa" pitchFamily="34" charset="-34"/>
                <a:cs typeface="DokChampa" pitchFamily="34" charset="-34"/>
              </a:rPr>
              <a:t>a </a:t>
            </a:r>
            <a:r>
              <a:rPr lang="en-GB" dirty="0" smtClean="0">
                <a:latin typeface="DokChampa" pitchFamily="34" charset="-34"/>
                <a:cs typeface="DokChampa" pitchFamily="34" charset="-34"/>
              </a:rPr>
              <a:t>country’s ability to improve its standard of living over time depends almost entirely on its ability to raise its output per worker. </a:t>
            </a:r>
          </a:p>
          <a:p>
            <a:pPr algn="just">
              <a:buNone/>
            </a:pPr>
            <a:endParaRPr lang="en-US" dirty="0" smtClean="0">
              <a:latin typeface="DokChampa" pitchFamily="34" charset="-34"/>
              <a:cs typeface="DokChampa" pitchFamily="34" charset="-34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latin typeface="DokChampa" pitchFamily="34" charset="-34"/>
                <a:cs typeface="DokChampa" pitchFamily="34" charset="-34"/>
              </a:rPr>
              <a:t>Benefits of Skill Acquisition </a:t>
            </a:r>
            <a:r>
              <a:rPr lang="en-US" dirty="0" smtClean="0">
                <a:latin typeface="DokChampa" pitchFamily="34" charset="-34"/>
                <a:cs typeface="DokChampa" pitchFamily="34" charset="-34"/>
              </a:rPr>
              <a:t>(Employment</a:t>
            </a:r>
            <a:r>
              <a:rPr lang="en-US" dirty="0" smtClean="0">
                <a:latin typeface="DokChampa" pitchFamily="34" charset="-34"/>
                <a:cs typeface="DokChampa" pitchFamily="34" charset="-34"/>
              </a:rPr>
              <a:t>, Productivity, Profitability, National income).</a:t>
            </a:r>
            <a:endParaRPr lang="en-US" dirty="0">
              <a:latin typeface="DokChampa" pitchFamily="34" charset="-34"/>
              <a:cs typeface="DokChampa" pitchFamily="34" charset="-3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SKILLS</a:t>
            </a:r>
            <a:endParaRPr lang="en-US" sz="32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en-GB" dirty="0" smtClean="0"/>
          </a:p>
          <a:p>
            <a:pPr algn="just">
              <a:buFont typeface="Courier New" pitchFamily="49" charset="0"/>
              <a:buChar char="o"/>
            </a:pPr>
            <a:r>
              <a:rPr lang="en-GB" dirty="0" smtClean="0">
                <a:latin typeface="DokChampa" pitchFamily="34" charset="-34"/>
                <a:cs typeface="DokChampa" pitchFamily="34" charset="-34"/>
              </a:rPr>
              <a:t>Skills development policies derive from the need to reorganize </a:t>
            </a:r>
            <a:r>
              <a:rPr lang="en-GB" dirty="0" smtClean="0">
                <a:latin typeface="DokChampa" pitchFamily="34" charset="-34"/>
                <a:cs typeface="DokChampa" pitchFamily="34" charset="-34"/>
              </a:rPr>
              <a:t>and then </a:t>
            </a:r>
            <a:r>
              <a:rPr lang="en-GB" dirty="0" smtClean="0">
                <a:latin typeface="DokChampa" pitchFamily="34" charset="-34"/>
                <a:cs typeface="DokChampa" pitchFamily="34" charset="-34"/>
              </a:rPr>
              <a:t>improve </a:t>
            </a:r>
            <a:r>
              <a:rPr lang="en-GB" dirty="0" smtClean="0">
                <a:latin typeface="DokChampa" pitchFamily="34" charset="-34"/>
                <a:cs typeface="DokChampa" pitchFamily="34" charset="-34"/>
              </a:rPr>
              <a:t>skills of </a:t>
            </a:r>
            <a:r>
              <a:rPr lang="en-GB" dirty="0" smtClean="0">
                <a:latin typeface="DokChampa" pitchFamily="34" charset="-34"/>
                <a:cs typeface="DokChampa" pitchFamily="34" charset="-34"/>
              </a:rPr>
              <a:t>the society through a </a:t>
            </a:r>
            <a:r>
              <a:rPr lang="en-GB" dirty="0" smtClean="0">
                <a:latin typeface="DokChampa" pitchFamily="34" charset="-34"/>
                <a:cs typeface="DokChampa" pitchFamily="34" charset="-34"/>
              </a:rPr>
              <a:t>conscious effort </a:t>
            </a:r>
            <a:r>
              <a:rPr lang="en-GB" dirty="0" smtClean="0">
                <a:latin typeface="DokChampa" pitchFamily="34" charset="-34"/>
                <a:cs typeface="DokChampa" pitchFamily="34" charset="-34"/>
              </a:rPr>
              <a:t>of addition</a:t>
            </a:r>
            <a:r>
              <a:rPr lang="en-GB" dirty="0" smtClean="0">
                <a:latin typeface="DokChampa" pitchFamily="34" charset="-34"/>
                <a:cs typeface="DokChampa" pitchFamily="34" charset="-34"/>
              </a:rPr>
              <a:t> </a:t>
            </a:r>
            <a:r>
              <a:rPr lang="en-GB" dirty="0" smtClean="0">
                <a:latin typeface="DokChampa" pitchFamily="34" charset="-34"/>
                <a:cs typeface="DokChampa" pitchFamily="34" charset="-34"/>
              </a:rPr>
              <a:t>and/or refinement..</a:t>
            </a:r>
            <a:endParaRPr lang="en-US" dirty="0" smtClean="0">
              <a:latin typeface="DokChampa" pitchFamily="34" charset="-34"/>
              <a:cs typeface="DokChampa" pitchFamily="34" charset="-34"/>
            </a:endParaRPr>
          </a:p>
          <a:p>
            <a:pPr algn="just">
              <a:buFont typeface="Courier New" pitchFamily="49" charset="0"/>
              <a:buChar char="o"/>
            </a:pPr>
            <a:r>
              <a:rPr lang="en-US" dirty="0" smtClean="0">
                <a:latin typeface="DokChampa" pitchFamily="34" charset="-34"/>
                <a:cs typeface="DokChampa" pitchFamily="34" charset="-34"/>
              </a:rPr>
              <a:t>Historical Origins</a:t>
            </a:r>
            <a:endParaRPr lang="en-US" dirty="0" smtClean="0">
              <a:latin typeface="DokChampa" pitchFamily="34" charset="-34"/>
              <a:cs typeface="DokChampa" pitchFamily="34" charset="-34"/>
            </a:endParaRPr>
          </a:p>
          <a:p>
            <a:pPr algn="just">
              <a:buFont typeface="Courier New" pitchFamily="49" charset="0"/>
              <a:buChar char="o"/>
            </a:pPr>
            <a:r>
              <a:rPr lang="en-US" dirty="0" smtClean="0">
                <a:latin typeface="DokChampa" pitchFamily="34" charset="-34"/>
                <a:cs typeface="DokChampa" pitchFamily="34" charset="-34"/>
              </a:rPr>
              <a:t>TVET </a:t>
            </a:r>
            <a:r>
              <a:rPr lang="en-US" dirty="0" err="1" smtClean="0">
                <a:latin typeface="DokChampa" pitchFamily="34" charset="-34"/>
                <a:cs typeface="DokChampa" pitchFamily="34" charset="-34"/>
              </a:rPr>
              <a:t>vs</a:t>
            </a:r>
            <a:r>
              <a:rPr lang="en-US" dirty="0" smtClean="0">
                <a:latin typeface="DokChampa" pitchFamily="34" charset="-34"/>
                <a:cs typeface="DokChampa" pitchFamily="34" charset="-34"/>
              </a:rPr>
              <a:t> </a:t>
            </a:r>
            <a:r>
              <a:rPr lang="en-US" dirty="0" smtClean="0">
                <a:latin typeface="DokChampa" pitchFamily="34" charset="-34"/>
                <a:cs typeface="DokChampa" pitchFamily="34" charset="-34"/>
              </a:rPr>
              <a:t>Apprenticeship </a:t>
            </a:r>
            <a:r>
              <a:rPr lang="en-US" dirty="0" smtClean="0">
                <a:latin typeface="DokChampa" pitchFamily="34" charset="-34"/>
                <a:cs typeface="DokChampa" pitchFamily="34" charset="-34"/>
              </a:rPr>
              <a:t>system</a:t>
            </a:r>
            <a:endParaRPr lang="en-US" dirty="0" smtClean="0">
              <a:latin typeface="DokChampa" pitchFamily="34" charset="-34"/>
              <a:cs typeface="DokChampa" pitchFamily="34" charset="-34"/>
            </a:endParaRPr>
          </a:p>
          <a:p>
            <a:pPr algn="just">
              <a:buFont typeface="Courier New" pitchFamily="49" charset="0"/>
              <a:buChar char="o"/>
            </a:pPr>
            <a:r>
              <a:rPr lang="en-US" dirty="0" smtClean="0">
                <a:latin typeface="DokChampa" pitchFamily="34" charset="-34"/>
                <a:cs typeface="DokChampa" pitchFamily="34" charset="-34"/>
              </a:rPr>
              <a:t>The National Directorate of Employment</a:t>
            </a:r>
          </a:p>
          <a:p>
            <a:pPr algn="just">
              <a:buFont typeface="Courier New" pitchFamily="49" charset="0"/>
              <a:buChar char="o"/>
            </a:pPr>
            <a:r>
              <a:rPr lang="en-US" dirty="0" smtClean="0">
                <a:latin typeface="DokChampa" pitchFamily="34" charset="-34"/>
                <a:cs typeface="DokChampa" pitchFamily="34" charset="-34"/>
              </a:rPr>
              <a:t>The Industrial Training Fund</a:t>
            </a:r>
          </a:p>
          <a:p>
            <a:pPr algn="just">
              <a:buFont typeface="Courier New" pitchFamily="49" charset="0"/>
              <a:buChar char="o"/>
            </a:pPr>
            <a:r>
              <a:rPr lang="en-US" dirty="0" smtClean="0">
                <a:latin typeface="DokChampa" pitchFamily="34" charset="-34"/>
                <a:cs typeface="DokChampa" pitchFamily="34" charset="-34"/>
              </a:rPr>
              <a:t>Students Industrial Work </a:t>
            </a:r>
            <a:r>
              <a:rPr lang="en-US" dirty="0" smtClean="0">
                <a:latin typeface="DokChampa" pitchFamily="34" charset="-34"/>
                <a:cs typeface="DokChampa" pitchFamily="34" charset="-34"/>
              </a:rPr>
              <a:t>Experience </a:t>
            </a:r>
            <a:r>
              <a:rPr lang="en-US" dirty="0" smtClean="0">
                <a:latin typeface="DokChampa" pitchFamily="34" charset="-34"/>
                <a:cs typeface="DokChampa" pitchFamily="34" charset="-34"/>
              </a:rPr>
              <a:t>Scheme.</a:t>
            </a:r>
          </a:p>
          <a:p>
            <a:pPr algn="just">
              <a:buFont typeface="Courier New" pitchFamily="49" charset="0"/>
              <a:buChar char="o"/>
            </a:pPr>
            <a:r>
              <a:rPr lang="en-US" dirty="0" smtClean="0">
                <a:latin typeface="DokChampa" pitchFamily="34" charset="-34"/>
                <a:cs typeface="DokChampa" pitchFamily="34" charset="-34"/>
              </a:rPr>
              <a:t>National Vocational Qualification Framework.</a:t>
            </a:r>
            <a:endParaRPr lang="en-US" dirty="0">
              <a:latin typeface="DokChampa" pitchFamily="34" charset="-34"/>
              <a:cs typeface="DokChampa" pitchFamily="34" charset="-3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DokChampa" pitchFamily="34" charset="-34"/>
                <a:cs typeface="DokChampa" pitchFamily="34" charset="-34"/>
              </a:rPr>
              <a:t>POLICY</a:t>
            </a:r>
            <a:r>
              <a:rPr lang="en-US" sz="3600" dirty="0" smtClean="0">
                <a:latin typeface="DokChampa" pitchFamily="34" charset="-34"/>
                <a:cs typeface="DokChampa" pitchFamily="34" charset="-34"/>
              </a:rPr>
              <a:t> AND SKILLS DEVELOPMENT</a:t>
            </a:r>
            <a:endParaRPr lang="en-US" sz="3600" dirty="0">
              <a:latin typeface="DokChampa" pitchFamily="34" charset="-34"/>
              <a:cs typeface="DokChampa" pitchFamily="34" charset="-34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>
                <a:latin typeface="DokChampa" pitchFamily="34" charset="-34"/>
                <a:cs typeface="DokChampa" pitchFamily="34" charset="-34"/>
              </a:rPr>
              <a:t>EMPLOYMENT DATA </a:t>
            </a:r>
            <a:r>
              <a:rPr lang="en-US" dirty="0" smtClean="0">
                <a:latin typeface="DokChampa" pitchFamily="34" charset="-34"/>
                <a:cs typeface="DokChampa" pitchFamily="34" charset="-34"/>
              </a:rPr>
              <a:t>IN NIGERIA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DokChampa" pitchFamily="34" charset="-34"/>
                <a:cs typeface="DokChampa" pitchFamily="34" charset="-34"/>
              </a:rPr>
              <a:t>CURRENT ISSUES</a:t>
            </a:r>
            <a:endParaRPr lang="en-US" sz="3200" dirty="0">
              <a:latin typeface="DokChampa" pitchFamily="34" charset="-34"/>
              <a:cs typeface="DokChampa" pitchFamily="34" charset="-34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2286000"/>
          <a:ext cx="59436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981200"/>
                <a:gridCol w="1981200"/>
              </a:tblGrid>
              <a:tr h="57912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DokChampa" pitchFamily="34" charset="-34"/>
                          <a:cs typeface="DokChampa" pitchFamily="34" charset="-34"/>
                        </a:rPr>
                        <a:t>Employment Sector  </a:t>
                      </a:r>
                      <a:endParaRPr lang="en-US" dirty="0"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DokChampa" pitchFamily="34" charset="-34"/>
                          <a:cs typeface="DokChampa" pitchFamily="34" charset="-34"/>
                        </a:rPr>
                        <a:t>Male</a:t>
                      </a:r>
                      <a:endParaRPr lang="en-US" dirty="0"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DokChampa" pitchFamily="34" charset="-34"/>
                          <a:cs typeface="DokChampa" pitchFamily="34" charset="-34"/>
                        </a:rPr>
                        <a:t>Female</a:t>
                      </a:r>
                      <a:endParaRPr lang="en-US" dirty="0"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</a:tr>
              <a:tr h="33092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DokChampa" pitchFamily="34" charset="-34"/>
                          <a:cs typeface="DokChampa" pitchFamily="34" charset="-34"/>
                        </a:rPr>
                        <a:t>Farm</a:t>
                      </a:r>
                      <a:endParaRPr lang="en-US" dirty="0"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DokChampa" pitchFamily="34" charset="-34"/>
                          <a:cs typeface="DokChampa" pitchFamily="34" charset="-34"/>
                        </a:rPr>
                        <a:t>64</a:t>
                      </a:r>
                      <a:endParaRPr lang="en-US" dirty="0"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DokChampa" pitchFamily="34" charset="-34"/>
                          <a:cs typeface="DokChampa" pitchFamily="34" charset="-34"/>
                        </a:rPr>
                        <a:t>61</a:t>
                      </a:r>
                      <a:endParaRPr lang="en-US" dirty="0"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</a:tr>
              <a:tr h="33092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DokChampa" pitchFamily="34" charset="-34"/>
                          <a:cs typeface="DokChampa" pitchFamily="34" charset="-34"/>
                        </a:rPr>
                        <a:t>Public</a:t>
                      </a:r>
                      <a:endParaRPr lang="en-US" dirty="0"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DokChampa" pitchFamily="34" charset="-34"/>
                          <a:cs typeface="DokChampa" pitchFamily="34" charset="-34"/>
                        </a:rPr>
                        <a:t>7</a:t>
                      </a:r>
                      <a:endParaRPr lang="en-US" dirty="0"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DokChampa" pitchFamily="34" charset="-34"/>
                          <a:cs typeface="DokChampa" pitchFamily="34" charset="-34"/>
                        </a:rPr>
                        <a:t>4</a:t>
                      </a:r>
                      <a:endParaRPr lang="en-US" dirty="0"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</a:tr>
              <a:tr h="33092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DokChampa" pitchFamily="34" charset="-34"/>
                          <a:cs typeface="DokChampa" pitchFamily="34" charset="-34"/>
                        </a:rPr>
                        <a:t>Private</a:t>
                      </a:r>
                      <a:endParaRPr lang="en-US" dirty="0"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DokChampa" pitchFamily="34" charset="-34"/>
                          <a:cs typeface="DokChampa" pitchFamily="34" charset="-34"/>
                        </a:rPr>
                        <a:t>3</a:t>
                      </a:r>
                      <a:endParaRPr lang="en-US" dirty="0"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DokChampa" pitchFamily="34" charset="-34"/>
                          <a:cs typeface="DokChampa" pitchFamily="34" charset="-34"/>
                        </a:rPr>
                        <a:t>2</a:t>
                      </a:r>
                      <a:endParaRPr lang="en-US" dirty="0"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</a:tr>
              <a:tr h="33092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DokChampa" pitchFamily="34" charset="-34"/>
                          <a:cs typeface="DokChampa" pitchFamily="34" charset="-34"/>
                        </a:rPr>
                        <a:t>Self-employment</a:t>
                      </a:r>
                      <a:endParaRPr lang="en-US" dirty="0"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DokChampa" pitchFamily="34" charset="-34"/>
                          <a:cs typeface="DokChampa" pitchFamily="34" charset="-34"/>
                        </a:rPr>
                        <a:t>13</a:t>
                      </a:r>
                      <a:endParaRPr lang="en-US" dirty="0"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DokChampa" pitchFamily="34" charset="-34"/>
                          <a:cs typeface="DokChampa" pitchFamily="34" charset="-34"/>
                        </a:rPr>
                        <a:t>16</a:t>
                      </a:r>
                      <a:endParaRPr lang="en-US" dirty="0"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</a:tr>
              <a:tr h="33092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DokChampa" pitchFamily="34" charset="-34"/>
                          <a:cs typeface="DokChampa" pitchFamily="34" charset="-34"/>
                        </a:rPr>
                        <a:t>Unpaid family</a:t>
                      </a:r>
                      <a:endParaRPr lang="en-US" dirty="0"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DokChampa" pitchFamily="34" charset="-34"/>
                          <a:cs typeface="DokChampa" pitchFamily="34" charset="-34"/>
                        </a:rPr>
                        <a:t>1</a:t>
                      </a:r>
                      <a:endParaRPr lang="en-US" dirty="0"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DokChampa" pitchFamily="34" charset="-34"/>
                          <a:cs typeface="DokChampa" pitchFamily="34" charset="-34"/>
                        </a:rPr>
                        <a:t>5</a:t>
                      </a:r>
                      <a:endParaRPr lang="en-US" dirty="0"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</a:tr>
              <a:tr h="33092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DokChampa" pitchFamily="34" charset="-34"/>
                          <a:cs typeface="DokChampa" pitchFamily="34" charset="-34"/>
                        </a:rPr>
                        <a:t>Others</a:t>
                      </a:r>
                      <a:endParaRPr lang="en-US" dirty="0"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DokChampa" pitchFamily="34" charset="-34"/>
                          <a:cs typeface="DokChampa" pitchFamily="34" charset="-34"/>
                        </a:rPr>
                        <a:t>11</a:t>
                      </a:r>
                      <a:endParaRPr lang="en-US" dirty="0"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DokChampa" pitchFamily="34" charset="-34"/>
                          <a:cs typeface="DokChampa" pitchFamily="34" charset="-34"/>
                        </a:rPr>
                        <a:t>12</a:t>
                      </a:r>
                    </a:p>
                  </a:txBody>
                  <a:tcPr/>
                </a:tc>
              </a:tr>
              <a:tr h="33092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DokChampa" pitchFamily="34" charset="-34"/>
                          <a:cs typeface="DokChampa" pitchFamily="34" charset="-34"/>
                        </a:rPr>
                        <a:t>SOURCE</a:t>
                      </a:r>
                      <a:r>
                        <a:rPr lang="en-US" dirty="0" smtClean="0">
                          <a:latin typeface="DokChampa" pitchFamily="34" charset="-34"/>
                          <a:cs typeface="DokChampa" pitchFamily="34" charset="-34"/>
                        </a:rPr>
                        <a:t>:</a:t>
                      </a:r>
                      <a:r>
                        <a:rPr lang="en-US" baseline="0" dirty="0" smtClean="0">
                          <a:latin typeface="DokChampa" pitchFamily="34" charset="-34"/>
                          <a:cs typeface="DokChampa" pitchFamily="34" charset="-34"/>
                        </a:rPr>
                        <a:t> </a:t>
                      </a:r>
                      <a:endParaRPr lang="en-US" dirty="0"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>
                          <a:latin typeface="DokChampa" pitchFamily="34" charset="-34"/>
                          <a:cs typeface="DokChampa" pitchFamily="34" charset="-34"/>
                        </a:rPr>
                        <a:t>WORLD BANK(2013</a:t>
                      </a:r>
                      <a:r>
                        <a:rPr lang="en-US" i="1" dirty="0" smtClean="0">
                          <a:latin typeface="DokChampa" pitchFamily="34" charset="-34"/>
                          <a:cs typeface="DokChampa" pitchFamily="34" charset="-34"/>
                        </a:rPr>
                        <a:t>)</a:t>
                      </a:r>
                      <a:endParaRPr lang="en-US" i="1" dirty="0"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623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DokChampa" pitchFamily="34" charset="-34"/>
                          <a:cs typeface="DokChampa" pitchFamily="34" charset="-34"/>
                        </a:rPr>
                        <a:t>Growth</a:t>
                      </a:r>
                      <a:r>
                        <a:rPr lang="en-US" sz="1600" b="1" baseline="0" dirty="0" smtClean="0">
                          <a:latin typeface="DokChampa" pitchFamily="34" charset="-34"/>
                          <a:cs typeface="DokChampa" pitchFamily="34" charset="-34"/>
                        </a:rPr>
                        <a:t> Area</a:t>
                      </a:r>
                      <a:endParaRPr lang="en-US" sz="1600" b="1" dirty="0"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DokChampa" pitchFamily="34" charset="-34"/>
                          <a:cs typeface="DokChampa" pitchFamily="34" charset="-34"/>
                        </a:rPr>
                        <a:t>Occupations in Demand</a:t>
                      </a:r>
                      <a:endParaRPr lang="en-US" sz="1600" b="1" dirty="0"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DokChampa" pitchFamily="34" charset="-34"/>
                          <a:cs typeface="DokChampa" pitchFamily="34" charset="-34"/>
                        </a:rPr>
                        <a:t>Specific</a:t>
                      </a:r>
                      <a:r>
                        <a:rPr lang="en-US" sz="1600" b="1" baseline="0" dirty="0" smtClean="0">
                          <a:latin typeface="DokChampa" pitchFamily="34" charset="-34"/>
                          <a:cs typeface="DokChampa" pitchFamily="34" charset="-34"/>
                        </a:rPr>
                        <a:t> Occupation</a:t>
                      </a:r>
                      <a:endParaRPr lang="en-US" sz="1600" b="1" dirty="0"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DokChampa" pitchFamily="34" charset="-34"/>
                          <a:cs typeface="DokChampa" pitchFamily="34" charset="-34"/>
                        </a:rPr>
                        <a:t>Generic</a:t>
                      </a:r>
                      <a:r>
                        <a:rPr lang="en-US" sz="1600" b="1" baseline="0" dirty="0" smtClean="0">
                          <a:latin typeface="DokChampa" pitchFamily="34" charset="-34"/>
                          <a:cs typeface="DokChampa" pitchFamily="34" charset="-34"/>
                        </a:rPr>
                        <a:t> Skills</a:t>
                      </a:r>
                      <a:endParaRPr lang="en-US" sz="1600" b="1" dirty="0" smtClean="0"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600" b="1" baseline="0" dirty="0" smtClean="0">
                          <a:solidFill>
                            <a:srgbClr val="7030A0"/>
                          </a:solidFill>
                          <a:latin typeface="DokChampa" pitchFamily="34" charset="-34"/>
                          <a:cs typeface="DokChampa" pitchFamily="34" charset="-34"/>
                        </a:rPr>
                        <a:t>Farm</a:t>
                      </a:r>
                      <a:endParaRPr lang="en-US" sz="1600" b="1" dirty="0">
                        <a:solidFill>
                          <a:srgbClr val="7030A0"/>
                        </a:solidFill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7030A0"/>
                          </a:solidFill>
                          <a:latin typeface="DokChampa" pitchFamily="34" charset="-34"/>
                          <a:cs typeface="DokChampa" pitchFamily="34" charset="-34"/>
                        </a:rPr>
                        <a:t>Livestock</a:t>
                      </a:r>
                      <a:endParaRPr lang="en-US" sz="1600" b="1" dirty="0">
                        <a:solidFill>
                          <a:srgbClr val="7030A0"/>
                        </a:solidFill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7030A0"/>
                          </a:solidFill>
                          <a:latin typeface="DokChampa" pitchFamily="34" charset="-34"/>
                          <a:cs typeface="DokChampa" pitchFamily="34" charset="-34"/>
                        </a:rPr>
                        <a:t>Poultry</a:t>
                      </a:r>
                      <a:r>
                        <a:rPr lang="en-US" sz="1600" b="1" baseline="0" dirty="0" smtClean="0">
                          <a:solidFill>
                            <a:srgbClr val="7030A0"/>
                          </a:solidFill>
                          <a:latin typeface="DokChampa" pitchFamily="34" charset="-34"/>
                          <a:cs typeface="DokChampa" pitchFamily="34" charset="-34"/>
                        </a:rPr>
                        <a:t> farming</a:t>
                      </a:r>
                      <a:endParaRPr lang="en-US" sz="1600" b="1" dirty="0">
                        <a:solidFill>
                          <a:srgbClr val="7030A0"/>
                        </a:solidFill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7030A0"/>
                          </a:solidFill>
                          <a:latin typeface="DokChampa" pitchFamily="34" charset="-34"/>
                          <a:cs typeface="DokChampa" pitchFamily="34" charset="-34"/>
                        </a:rPr>
                        <a:t>Communications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7030A0"/>
                        </a:solidFill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7030A0"/>
                          </a:solidFill>
                          <a:latin typeface="DokChampa" pitchFamily="34" charset="-34"/>
                          <a:cs typeface="DokChampa" pitchFamily="34" charset="-34"/>
                        </a:rPr>
                        <a:t>Rearing</a:t>
                      </a:r>
                      <a:endParaRPr lang="en-US" sz="1600" b="1" dirty="0">
                        <a:solidFill>
                          <a:srgbClr val="7030A0"/>
                        </a:solidFill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7030A0"/>
                          </a:solidFill>
                          <a:latin typeface="DokChampa" pitchFamily="34" charset="-34"/>
                          <a:cs typeface="DokChampa" pitchFamily="34" charset="-34"/>
                        </a:rPr>
                        <a:t>Diary</a:t>
                      </a:r>
                      <a:r>
                        <a:rPr lang="en-US" sz="1600" b="1" baseline="0" dirty="0" smtClean="0">
                          <a:solidFill>
                            <a:srgbClr val="7030A0"/>
                          </a:solidFill>
                          <a:latin typeface="DokChampa" pitchFamily="34" charset="-34"/>
                          <a:cs typeface="DokChampa" pitchFamily="34" charset="-34"/>
                        </a:rPr>
                        <a:t> farming</a:t>
                      </a:r>
                      <a:endParaRPr lang="en-US" sz="1600" b="1" dirty="0">
                        <a:solidFill>
                          <a:srgbClr val="7030A0"/>
                        </a:solidFill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7030A0"/>
                          </a:solidFill>
                          <a:latin typeface="DokChampa" pitchFamily="34" charset="-34"/>
                          <a:cs typeface="DokChampa" pitchFamily="34" charset="-34"/>
                        </a:rPr>
                        <a:t>Supervisory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7030A0"/>
                        </a:solidFill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7030A0"/>
                          </a:solidFill>
                          <a:latin typeface="DokChampa" pitchFamily="34" charset="-34"/>
                          <a:cs typeface="DokChampa" pitchFamily="34" charset="-34"/>
                        </a:rPr>
                        <a:t>Crop rotation</a:t>
                      </a:r>
                      <a:endParaRPr lang="en-US" sz="1600" b="1" dirty="0">
                        <a:solidFill>
                          <a:srgbClr val="7030A0"/>
                        </a:solidFill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7030A0"/>
                          </a:solidFill>
                          <a:latin typeface="DokChampa" pitchFamily="34" charset="-34"/>
                          <a:cs typeface="DokChampa" pitchFamily="34" charset="-34"/>
                        </a:rPr>
                        <a:t>Agriculture</a:t>
                      </a:r>
                      <a:endParaRPr lang="en-US" sz="1600" b="1" dirty="0">
                        <a:solidFill>
                          <a:srgbClr val="7030A0"/>
                        </a:solidFill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7030A0"/>
                          </a:solidFill>
                          <a:latin typeface="DokChampa" pitchFamily="34" charset="-34"/>
                          <a:cs typeface="DokChampa" pitchFamily="34" charset="-34"/>
                        </a:rPr>
                        <a:t>Numeracy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7030A0"/>
                        </a:solidFill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7030A0"/>
                          </a:solidFill>
                          <a:latin typeface="DokChampa" pitchFamily="34" charset="-34"/>
                          <a:cs typeface="DokChampa" pitchFamily="34" charset="-34"/>
                        </a:rPr>
                        <a:t>Animal Husbandry</a:t>
                      </a:r>
                      <a:endParaRPr lang="en-US" sz="1600" b="1" dirty="0">
                        <a:solidFill>
                          <a:srgbClr val="7030A0"/>
                        </a:solidFill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7030A0"/>
                        </a:solidFill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7030A0"/>
                          </a:solidFill>
                          <a:latin typeface="DokChampa" pitchFamily="34" charset="-34"/>
                          <a:cs typeface="DokChampa" pitchFamily="34" charset="-34"/>
                        </a:rPr>
                        <a:t>ICT </a:t>
                      </a:r>
                      <a:r>
                        <a:rPr lang="en-US" sz="1600" b="1" dirty="0" smtClean="0">
                          <a:solidFill>
                            <a:srgbClr val="7030A0"/>
                          </a:solidFill>
                          <a:latin typeface="DokChampa" pitchFamily="34" charset="-34"/>
                          <a:cs typeface="DokChampa" pitchFamily="34" charset="-34"/>
                        </a:rPr>
                        <a:t>Entrepreneurship</a:t>
                      </a:r>
                      <a:endParaRPr lang="en-US" sz="1600" b="1" dirty="0" smtClean="0">
                        <a:solidFill>
                          <a:srgbClr val="7030A0"/>
                        </a:solidFill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B050"/>
                          </a:solidFill>
                          <a:latin typeface="DokChampa" pitchFamily="34" charset="-34"/>
                          <a:cs typeface="DokChampa" pitchFamily="34" charset="-34"/>
                        </a:rPr>
                        <a:t>2.Services</a:t>
                      </a:r>
                      <a:endParaRPr lang="en-US" sz="1600" b="1" dirty="0">
                        <a:solidFill>
                          <a:srgbClr val="00B050"/>
                        </a:solidFill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B050"/>
                          </a:solidFill>
                          <a:latin typeface="DokChampa" pitchFamily="34" charset="-34"/>
                          <a:cs typeface="DokChampa" pitchFamily="34" charset="-34"/>
                        </a:rPr>
                        <a:t>Wholesale/Retail</a:t>
                      </a:r>
                      <a:endParaRPr lang="en-US" sz="1600" b="1" dirty="0">
                        <a:solidFill>
                          <a:srgbClr val="00B050"/>
                        </a:solidFill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B050"/>
                          </a:solidFill>
                          <a:latin typeface="DokChampa" pitchFamily="34" charset="-34"/>
                          <a:cs typeface="DokChampa" pitchFamily="34" charset="-34"/>
                        </a:rPr>
                        <a:t>Garment/Tailoring</a:t>
                      </a:r>
                      <a:endParaRPr lang="en-US" sz="1600" b="1" dirty="0">
                        <a:solidFill>
                          <a:srgbClr val="00B050"/>
                        </a:solidFill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B050"/>
                          </a:solidFill>
                          <a:latin typeface="DokChampa" pitchFamily="34" charset="-34"/>
                          <a:cs typeface="DokChampa" pitchFamily="34" charset="-34"/>
                        </a:rPr>
                        <a:t>Communications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0B050"/>
                        </a:solidFill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B050"/>
                          </a:solidFill>
                          <a:latin typeface="DokChampa" pitchFamily="34" charset="-34"/>
                          <a:cs typeface="DokChampa" pitchFamily="34" charset="-34"/>
                        </a:rPr>
                        <a:t>ICT</a:t>
                      </a:r>
                      <a:endParaRPr lang="en-US" sz="1600" b="1" dirty="0">
                        <a:solidFill>
                          <a:srgbClr val="00B050"/>
                        </a:solidFill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B050"/>
                          </a:solidFill>
                          <a:latin typeface="DokChampa" pitchFamily="34" charset="-34"/>
                          <a:cs typeface="DokChampa" pitchFamily="34" charset="-34"/>
                        </a:rPr>
                        <a:t>Computer programming</a:t>
                      </a:r>
                      <a:endParaRPr lang="en-US" sz="1600" b="1" dirty="0">
                        <a:solidFill>
                          <a:srgbClr val="00B050"/>
                        </a:solidFill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B050"/>
                          </a:solidFill>
                          <a:latin typeface="DokChampa" pitchFamily="34" charset="-34"/>
                          <a:cs typeface="DokChampa" pitchFamily="34" charset="-34"/>
                        </a:rPr>
                        <a:t>Supervisory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0B050"/>
                        </a:solidFill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B050"/>
                          </a:solidFill>
                          <a:latin typeface="DokChampa" pitchFamily="34" charset="-34"/>
                          <a:cs typeface="DokChampa" pitchFamily="34" charset="-34"/>
                        </a:rPr>
                        <a:t>Vehicle Repair</a:t>
                      </a:r>
                      <a:endParaRPr lang="en-US" sz="1600" b="1" dirty="0">
                        <a:solidFill>
                          <a:srgbClr val="00B050"/>
                        </a:solidFill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B050"/>
                          </a:solidFill>
                          <a:latin typeface="DokChampa" pitchFamily="34" charset="-34"/>
                          <a:cs typeface="DokChampa" pitchFamily="34" charset="-34"/>
                        </a:rPr>
                        <a:t>Auto-mechanics</a:t>
                      </a:r>
                      <a:endParaRPr lang="en-US" sz="1600" b="1" dirty="0">
                        <a:solidFill>
                          <a:srgbClr val="00B050"/>
                        </a:solidFill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B050"/>
                          </a:solidFill>
                          <a:latin typeface="DokChampa" pitchFamily="34" charset="-34"/>
                          <a:cs typeface="DokChampa" pitchFamily="34" charset="-34"/>
                        </a:rPr>
                        <a:t>Numeracy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0B050"/>
                        </a:solidFill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0B050"/>
                        </a:solidFill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B050"/>
                          </a:solidFill>
                          <a:latin typeface="DokChampa" pitchFamily="34" charset="-34"/>
                          <a:cs typeface="DokChampa" pitchFamily="34" charset="-34"/>
                        </a:rPr>
                        <a:t>Hairdressing</a:t>
                      </a:r>
                      <a:endParaRPr lang="en-US" sz="1600" b="1" dirty="0">
                        <a:solidFill>
                          <a:srgbClr val="00B050"/>
                        </a:solidFill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B050"/>
                          </a:solidFill>
                          <a:latin typeface="DokChampa" pitchFamily="34" charset="-34"/>
                          <a:cs typeface="DokChampa" pitchFamily="34" charset="-34"/>
                        </a:rPr>
                        <a:t>ICT Entrepreneurship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0B050"/>
                        </a:solidFill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0B050"/>
                        </a:solidFill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B050"/>
                          </a:solidFill>
                          <a:latin typeface="DokChampa" pitchFamily="34" charset="-34"/>
                          <a:cs typeface="DokChampa" pitchFamily="34" charset="-34"/>
                        </a:rPr>
                        <a:t>Mechanics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dirty="0" smtClean="0">
                        <a:solidFill>
                          <a:srgbClr val="00B050"/>
                        </a:solidFill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2060"/>
                          </a:solidFill>
                          <a:latin typeface="DokChampa" pitchFamily="34" charset="-34"/>
                          <a:cs typeface="DokChampa" pitchFamily="34" charset="-34"/>
                        </a:rPr>
                        <a:t>3.Hotel/</a:t>
                      </a:r>
                      <a:r>
                        <a:rPr lang="en-US" sz="1600" b="1" dirty="0" err="1" smtClean="0">
                          <a:solidFill>
                            <a:srgbClr val="002060"/>
                          </a:solidFill>
                          <a:latin typeface="DokChampa" pitchFamily="34" charset="-34"/>
                          <a:cs typeface="DokChampa" pitchFamily="34" charset="-34"/>
                        </a:rPr>
                        <a:t>Restaurnt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2060"/>
                          </a:solidFill>
                          <a:latin typeface="DokChampa" pitchFamily="34" charset="-34"/>
                          <a:cs typeface="DokChampa" pitchFamily="34" charset="-34"/>
                        </a:rPr>
                        <a:t>Catering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2060"/>
                          </a:solidFill>
                          <a:latin typeface="DokChampa" pitchFamily="34" charset="-34"/>
                          <a:cs typeface="DokChampa" pitchFamily="34" charset="-34"/>
                        </a:rPr>
                        <a:t>Cooks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7030A0"/>
                          </a:solidFill>
                          <a:latin typeface="DokChampa" pitchFamily="34" charset="-34"/>
                          <a:cs typeface="DokChampa" pitchFamily="34" charset="-34"/>
                        </a:rPr>
                        <a:t>Communications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02060"/>
                        </a:solidFill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02060"/>
                        </a:solidFill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dirty="0" smtClean="0">
                        <a:solidFill>
                          <a:srgbClr val="002060"/>
                        </a:solidFill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7030A0"/>
                          </a:solidFill>
                          <a:latin typeface="DokChampa" pitchFamily="34" charset="-34"/>
                          <a:cs typeface="DokChampa" pitchFamily="34" charset="-34"/>
                        </a:rPr>
                        <a:t>Supervisory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02060"/>
                        </a:solidFill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2060"/>
                          </a:solidFill>
                          <a:latin typeface="DokChampa" pitchFamily="34" charset="-34"/>
                          <a:cs typeface="DokChampa" pitchFamily="34" charset="-34"/>
                        </a:rPr>
                        <a:t>Hotel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2060"/>
                          </a:solidFill>
                          <a:latin typeface="DokChampa" pitchFamily="34" charset="-34"/>
                          <a:cs typeface="DokChampa" pitchFamily="34" charset="-34"/>
                        </a:rPr>
                        <a:t>Supervisors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7030A0"/>
                          </a:solidFill>
                          <a:latin typeface="DokChampa" pitchFamily="34" charset="-34"/>
                          <a:cs typeface="DokChampa" pitchFamily="34" charset="-34"/>
                        </a:rPr>
                        <a:t>Numeracy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02060"/>
                        </a:solidFill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2060"/>
                          </a:solidFill>
                          <a:latin typeface="DokChampa" pitchFamily="34" charset="-34"/>
                          <a:cs typeface="DokChampa" pitchFamily="34" charset="-34"/>
                        </a:rPr>
                        <a:t>Tourism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2060"/>
                          </a:solidFill>
                          <a:latin typeface="DokChampa" pitchFamily="34" charset="-34"/>
                          <a:cs typeface="DokChampa" pitchFamily="34" charset="-34"/>
                        </a:rPr>
                        <a:t>Pottery making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7030A0"/>
                          </a:solidFill>
                          <a:latin typeface="DokChampa" pitchFamily="34" charset="-34"/>
                          <a:cs typeface="DokChampa" pitchFamily="34" charset="-34"/>
                        </a:rPr>
                        <a:t>ICT Entrepreneurship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PRIORITY AREAS FOR DEVELOPMENT</a:t>
            </a:r>
            <a:endParaRPr lang="en-US" sz="32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559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latin typeface="DokChampa" pitchFamily="34" charset="-34"/>
                          <a:cs typeface="DokChampa" pitchFamily="34" charset="-34"/>
                        </a:rPr>
                        <a:t>Growth</a:t>
                      </a:r>
                      <a:r>
                        <a:rPr lang="en-US" sz="1200" b="1" baseline="0" dirty="0" smtClean="0">
                          <a:latin typeface="DokChampa" pitchFamily="34" charset="-34"/>
                          <a:cs typeface="DokChampa" pitchFamily="34" charset="-34"/>
                        </a:rPr>
                        <a:t> Area</a:t>
                      </a:r>
                      <a:endParaRPr lang="en-US" sz="1200" b="1" dirty="0" smtClean="0">
                        <a:latin typeface="DokChampa" pitchFamily="34" charset="-34"/>
                        <a:cs typeface="DokChampa" pitchFamily="34" charset="-34"/>
                      </a:endParaRPr>
                    </a:p>
                    <a:p>
                      <a:endParaRPr lang="en-US" sz="1200" b="1" dirty="0"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DokChampa" pitchFamily="34" charset="-34"/>
                          <a:cs typeface="DokChampa" pitchFamily="34" charset="-34"/>
                        </a:rPr>
                        <a:t>Occupation in Demand</a:t>
                      </a:r>
                      <a:endParaRPr lang="en-US" sz="1200" b="1" dirty="0"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DokChampa" pitchFamily="34" charset="-34"/>
                          <a:cs typeface="DokChampa" pitchFamily="34" charset="-34"/>
                        </a:rPr>
                        <a:t>Specific</a:t>
                      </a:r>
                      <a:r>
                        <a:rPr lang="en-US" sz="1200" b="1" baseline="0" dirty="0" smtClean="0">
                          <a:latin typeface="DokChampa" pitchFamily="34" charset="-34"/>
                          <a:cs typeface="DokChampa" pitchFamily="34" charset="-34"/>
                        </a:rPr>
                        <a:t> occupation</a:t>
                      </a:r>
                      <a:endParaRPr lang="en-US" sz="1200" b="1" dirty="0"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DokChampa" pitchFamily="34" charset="-34"/>
                          <a:cs typeface="DokChampa" pitchFamily="34" charset="-34"/>
                        </a:rPr>
                        <a:t>Generic Skills</a:t>
                      </a:r>
                      <a:endParaRPr lang="en-US" sz="1200" b="1" dirty="0"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DokChampa" pitchFamily="34" charset="-34"/>
                          <a:cs typeface="DokChampa" pitchFamily="34" charset="-34"/>
                        </a:rPr>
                        <a:t>4. Construction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DokChampa" pitchFamily="34" charset="-34"/>
                          <a:cs typeface="DokChampa" pitchFamily="34" charset="-34"/>
                        </a:rPr>
                        <a:t>Masonry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DokChampa" pitchFamily="34" charset="-34"/>
                          <a:cs typeface="DokChampa" pitchFamily="34" charset="-34"/>
                        </a:rPr>
                        <a:t>Electrician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DokChampa" pitchFamily="34" charset="-34"/>
                          <a:cs typeface="DokChampa" pitchFamily="34" charset="-34"/>
                        </a:rPr>
                        <a:t>Communications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DokChampa" pitchFamily="34" charset="-34"/>
                          <a:cs typeface="DokChampa" pitchFamily="34" charset="-34"/>
                        </a:rPr>
                        <a:t>Carpenters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DokChampa" pitchFamily="34" charset="-34"/>
                          <a:cs typeface="DokChampa" pitchFamily="34" charset="-34"/>
                        </a:rPr>
                        <a:t>Brick making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DokChampa" pitchFamily="34" charset="-34"/>
                          <a:cs typeface="DokChampa" pitchFamily="34" charset="-34"/>
                        </a:rPr>
                        <a:t>Supervisory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DokChampa" pitchFamily="34" charset="-34"/>
                          <a:cs typeface="DokChampa" pitchFamily="34" charset="-34"/>
                        </a:rPr>
                        <a:t>Electrical Installation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DokChampa" pitchFamily="34" charset="-34"/>
                          <a:cs typeface="DokChampa" pitchFamily="34" charset="-34"/>
                        </a:rPr>
                        <a:t>Numeracy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DokChampa" pitchFamily="34" charset="-34"/>
                          <a:cs typeface="DokChampa" pitchFamily="34" charset="-34"/>
                        </a:rPr>
                        <a:t>Scaffolding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DokChampa" pitchFamily="34" charset="-34"/>
                          <a:cs typeface="DokChampa" pitchFamily="34" charset="-34"/>
                        </a:rPr>
                        <a:t>ICT Entrepreneurship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DokChampa" pitchFamily="34" charset="-34"/>
                          <a:cs typeface="DokChampa" pitchFamily="34" charset="-34"/>
                        </a:rPr>
                        <a:t>Welding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DokChampa" pitchFamily="34" charset="-34"/>
                          <a:cs typeface="DokChampa" pitchFamily="34" charset="-34"/>
                        </a:rPr>
                        <a:t>Bricklayer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DokChampa" pitchFamily="34" charset="-34"/>
                          <a:cs typeface="DokChampa" pitchFamily="34" charset="-34"/>
                        </a:rPr>
                        <a:t>Carpenter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DokChampa" pitchFamily="34" charset="-34"/>
                          <a:cs typeface="DokChampa" pitchFamily="34" charset="-34"/>
                        </a:rPr>
                        <a:t>5. </a:t>
                      </a:r>
                      <a:r>
                        <a:rPr lang="en-US" sz="1200" b="1" dirty="0" smtClean="0">
                          <a:latin typeface="DokChampa" pitchFamily="34" charset="-34"/>
                          <a:cs typeface="DokChampa" pitchFamily="34" charset="-34"/>
                        </a:rPr>
                        <a:t>Manufacturing</a:t>
                      </a:r>
                      <a:endParaRPr lang="en-US" sz="1200" b="1" dirty="0"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DokChampa" pitchFamily="34" charset="-34"/>
                          <a:cs typeface="DokChampa" pitchFamily="34" charset="-34"/>
                        </a:rPr>
                        <a:t>Food</a:t>
                      </a:r>
                      <a:r>
                        <a:rPr lang="en-US" sz="1200" b="1" baseline="0" dirty="0" smtClean="0">
                          <a:latin typeface="DokChampa" pitchFamily="34" charset="-34"/>
                          <a:cs typeface="DokChampa" pitchFamily="34" charset="-34"/>
                        </a:rPr>
                        <a:t> Processing</a:t>
                      </a:r>
                      <a:endParaRPr lang="en-US" sz="1200" b="1" dirty="0"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DokChampa" pitchFamily="34" charset="-34"/>
                          <a:cs typeface="DokChampa" pitchFamily="34" charset="-34"/>
                        </a:rPr>
                        <a:t>Food </a:t>
                      </a:r>
                      <a:r>
                        <a:rPr lang="en-US" sz="1200" b="1" dirty="0" smtClean="0">
                          <a:latin typeface="DokChampa" pitchFamily="34" charset="-34"/>
                          <a:cs typeface="DokChampa" pitchFamily="34" charset="-34"/>
                        </a:rPr>
                        <a:t>Preparation</a:t>
                      </a:r>
                      <a:endParaRPr lang="en-US" sz="1200" b="1" dirty="0"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DokChampa" pitchFamily="34" charset="-34"/>
                          <a:cs typeface="DokChampa" pitchFamily="34" charset="-34"/>
                        </a:rPr>
                        <a:t>Communications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b="1" dirty="0"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DokChampa" pitchFamily="34" charset="-34"/>
                          <a:cs typeface="DokChampa" pitchFamily="34" charset="-34"/>
                        </a:rPr>
                        <a:t>Light </a:t>
                      </a:r>
                      <a:r>
                        <a:rPr lang="en-US" sz="1200" b="1" dirty="0" smtClean="0">
                          <a:latin typeface="DokChampa" pitchFamily="34" charset="-34"/>
                          <a:cs typeface="DokChampa" pitchFamily="34" charset="-34"/>
                        </a:rPr>
                        <a:t>manufacturing </a:t>
                      </a:r>
                      <a:endParaRPr lang="en-US" sz="1200" b="1" dirty="0"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DokChampa" pitchFamily="34" charset="-34"/>
                          <a:cs typeface="DokChampa" pitchFamily="34" charset="-34"/>
                        </a:rPr>
                        <a:t>Metal</a:t>
                      </a:r>
                      <a:r>
                        <a:rPr lang="en-US" sz="1200" b="1" baseline="0" dirty="0" smtClean="0">
                          <a:latin typeface="DokChampa" pitchFamily="34" charset="-34"/>
                          <a:cs typeface="DokChampa" pitchFamily="34" charset="-34"/>
                        </a:rPr>
                        <a:t> </a:t>
                      </a:r>
                      <a:r>
                        <a:rPr lang="en-US" sz="1200" b="1" baseline="0" dirty="0" smtClean="0">
                          <a:latin typeface="DokChampa" pitchFamily="34" charset="-34"/>
                          <a:cs typeface="DokChampa" pitchFamily="34" charset="-34"/>
                        </a:rPr>
                        <a:t> Fabrication</a:t>
                      </a:r>
                      <a:endParaRPr lang="en-US" sz="1200" b="1" dirty="0"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DokChampa" pitchFamily="34" charset="-34"/>
                          <a:cs typeface="DokChampa" pitchFamily="34" charset="-34"/>
                        </a:rPr>
                        <a:t>Supervisory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b="1" dirty="0"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DokChampa" pitchFamily="34" charset="-34"/>
                          <a:cs typeface="DokChampa" pitchFamily="34" charset="-34"/>
                        </a:rPr>
                        <a:t>Carpentry</a:t>
                      </a:r>
                      <a:endParaRPr lang="en-US" sz="1200" b="1" dirty="0"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DokChampa" pitchFamily="34" charset="-34"/>
                          <a:cs typeface="DokChampa" pitchFamily="34" charset="-34"/>
                        </a:rPr>
                        <a:t>Numeracy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b="1" dirty="0"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DokChampa" pitchFamily="34" charset="-34"/>
                          <a:cs typeface="DokChampa" pitchFamily="34" charset="-34"/>
                        </a:rPr>
                        <a:t>Furniture makers</a:t>
                      </a:r>
                      <a:endParaRPr lang="en-US" sz="1200" b="1" dirty="0"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DokChampa" pitchFamily="34" charset="-34"/>
                          <a:cs typeface="DokChampa" pitchFamily="34" charset="-34"/>
                        </a:rPr>
                        <a:t>ICT Entrepreneurship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b="1" dirty="0"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DokChampa" pitchFamily="34" charset="-34"/>
                          <a:cs typeface="DokChampa" pitchFamily="34" charset="-34"/>
                        </a:rPr>
                        <a:t>Structural</a:t>
                      </a:r>
                      <a:r>
                        <a:rPr lang="en-US" sz="1200" b="1" baseline="0" dirty="0" smtClean="0">
                          <a:latin typeface="DokChampa" pitchFamily="34" charset="-34"/>
                          <a:cs typeface="DokChampa" pitchFamily="34" charset="-34"/>
                        </a:rPr>
                        <a:t> </a:t>
                      </a:r>
                      <a:r>
                        <a:rPr lang="en-US" sz="1200" b="1" baseline="0" dirty="0" smtClean="0">
                          <a:latin typeface="DokChampa" pitchFamily="34" charset="-34"/>
                          <a:cs typeface="DokChampa" pitchFamily="34" charset="-34"/>
                        </a:rPr>
                        <a:t>timber</a:t>
                      </a:r>
                      <a:endParaRPr lang="en-US" sz="1200" b="1" dirty="0"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tx1"/>
                        </a:solidFill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b="1" dirty="0"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DokChampa" pitchFamily="34" charset="-34"/>
                          <a:cs typeface="DokChampa" pitchFamily="34" charset="-34"/>
                        </a:rPr>
                        <a:t>Boat</a:t>
                      </a:r>
                      <a:r>
                        <a:rPr lang="en-US" sz="1200" b="1" baseline="0" dirty="0" smtClean="0">
                          <a:latin typeface="DokChampa" pitchFamily="34" charset="-34"/>
                          <a:cs typeface="DokChampa" pitchFamily="34" charset="-34"/>
                        </a:rPr>
                        <a:t> </a:t>
                      </a:r>
                      <a:r>
                        <a:rPr lang="en-US" sz="1200" b="1" baseline="0" dirty="0" smtClean="0">
                          <a:latin typeface="DokChampa" pitchFamily="34" charset="-34"/>
                          <a:cs typeface="DokChampa" pitchFamily="34" charset="-34"/>
                        </a:rPr>
                        <a:t>makers</a:t>
                      </a:r>
                      <a:endParaRPr lang="en-US" sz="1200" b="1" dirty="0"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tx1"/>
                        </a:solidFill>
                        <a:latin typeface="DokChampa" pitchFamily="34" charset="-34"/>
                        <a:cs typeface="DokChampa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PRIORITY AREAS </a:t>
            </a:r>
            <a:r>
              <a:rPr lang="en-US" sz="3200" i="1" dirty="0" smtClean="0"/>
              <a:t>contd.</a:t>
            </a:r>
            <a:endParaRPr lang="en-US" sz="3200" i="1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buFont typeface="Wingdings" pitchFamily="2" charset="2"/>
              <a:buChar char="q"/>
            </a:pPr>
            <a:r>
              <a:rPr lang="en-US" b="1" dirty="0" smtClean="0"/>
              <a:t>	</a:t>
            </a:r>
            <a:r>
              <a:rPr lang="en-US" b="1" dirty="0" smtClean="0">
                <a:solidFill>
                  <a:srgbClr val="00B050"/>
                </a:solidFill>
                <a:latin typeface="DokChampa" pitchFamily="34" charset="-34"/>
                <a:cs typeface="DokChampa" pitchFamily="34" charset="-34"/>
              </a:rPr>
              <a:t>Farm</a:t>
            </a:r>
            <a:r>
              <a:rPr lang="en-US" b="1" dirty="0" smtClean="0">
                <a:latin typeface="DokChampa" pitchFamily="34" charset="-34"/>
                <a:cs typeface="DokChampa" pitchFamily="34" charset="-34"/>
              </a:rPr>
              <a:t>  (Livestock, Crop Rotation, Animal  Husbandry, 	Aquaculture)</a:t>
            </a:r>
          </a:p>
          <a:p>
            <a:pPr lvl="1">
              <a:buFont typeface="Wingdings" pitchFamily="2" charset="2"/>
              <a:buChar char="q"/>
            </a:pPr>
            <a:endParaRPr lang="en-US" b="1" dirty="0" smtClean="0">
              <a:latin typeface="DokChampa" pitchFamily="34" charset="-34"/>
              <a:cs typeface="DokChampa" pitchFamily="34" charset="-34"/>
            </a:endParaRPr>
          </a:p>
          <a:p>
            <a:pPr lvl="1">
              <a:buFont typeface="Wingdings" pitchFamily="2" charset="2"/>
              <a:buChar char="q"/>
            </a:pPr>
            <a:r>
              <a:rPr lang="en-US" b="1" dirty="0" smtClean="0">
                <a:latin typeface="DokChampa" pitchFamily="34" charset="-34"/>
                <a:cs typeface="DokChampa" pitchFamily="34" charset="-34"/>
              </a:rPr>
              <a:t>	</a:t>
            </a:r>
            <a:r>
              <a:rPr lang="en-US" b="1" dirty="0" smtClean="0">
                <a:solidFill>
                  <a:srgbClr val="00B050"/>
                </a:solidFill>
                <a:latin typeface="DokChampa" pitchFamily="34" charset="-34"/>
                <a:cs typeface="DokChampa" pitchFamily="34" charset="-34"/>
              </a:rPr>
              <a:t>Services</a:t>
            </a:r>
            <a:r>
              <a:rPr lang="en-US" b="1" dirty="0" smtClean="0">
                <a:latin typeface="DokChampa" pitchFamily="34" charset="-34"/>
                <a:cs typeface="DokChampa" pitchFamily="34" charset="-34"/>
              </a:rPr>
              <a:t>  (Wholesale, Retail, ICT, Vehicle Repair)</a:t>
            </a:r>
          </a:p>
          <a:p>
            <a:pPr lvl="1">
              <a:buFont typeface="Wingdings" pitchFamily="2" charset="2"/>
              <a:buChar char="q"/>
            </a:pPr>
            <a:endParaRPr lang="en-US" b="1" dirty="0" smtClean="0">
              <a:latin typeface="DokChampa" pitchFamily="34" charset="-34"/>
              <a:cs typeface="DokChampa" pitchFamily="34" charset="-34"/>
            </a:endParaRPr>
          </a:p>
          <a:p>
            <a:pPr lvl="1">
              <a:buFont typeface="Wingdings" pitchFamily="2" charset="2"/>
              <a:buChar char="q"/>
            </a:pPr>
            <a:r>
              <a:rPr lang="en-US" b="1" dirty="0" smtClean="0">
                <a:latin typeface="DokChampa" pitchFamily="34" charset="-34"/>
                <a:cs typeface="DokChampa" pitchFamily="34" charset="-34"/>
              </a:rPr>
              <a:t>	</a:t>
            </a:r>
            <a:r>
              <a:rPr lang="en-US" b="1" dirty="0" smtClean="0">
                <a:solidFill>
                  <a:srgbClr val="00B050"/>
                </a:solidFill>
                <a:latin typeface="DokChampa" pitchFamily="34" charset="-34"/>
                <a:cs typeface="DokChampa" pitchFamily="34" charset="-34"/>
              </a:rPr>
              <a:t>Hotel/Restaurant</a:t>
            </a:r>
            <a:r>
              <a:rPr lang="en-US" b="1" dirty="0" smtClean="0">
                <a:latin typeface="DokChampa" pitchFamily="34" charset="-34"/>
                <a:cs typeface="DokChampa" pitchFamily="34" charset="-34"/>
              </a:rPr>
              <a:t> (Catering, Hotel Management, 	Tourism)</a:t>
            </a:r>
          </a:p>
          <a:p>
            <a:pPr lvl="1">
              <a:buFont typeface="Wingdings" pitchFamily="2" charset="2"/>
              <a:buChar char="q"/>
            </a:pPr>
            <a:endParaRPr lang="en-US" b="1" dirty="0" smtClean="0">
              <a:latin typeface="DokChampa" pitchFamily="34" charset="-34"/>
              <a:cs typeface="DokChampa" pitchFamily="34" charset="-34"/>
            </a:endParaRPr>
          </a:p>
          <a:p>
            <a:pPr lvl="1">
              <a:buFont typeface="Wingdings" pitchFamily="2" charset="2"/>
              <a:buChar char="q"/>
            </a:pPr>
            <a:r>
              <a:rPr lang="en-US" b="1" dirty="0" smtClean="0">
                <a:latin typeface="DokChampa" pitchFamily="34" charset="-34"/>
                <a:cs typeface="DokChampa" pitchFamily="34" charset="-34"/>
              </a:rPr>
              <a:t>	</a:t>
            </a:r>
            <a:r>
              <a:rPr lang="en-US" b="1" dirty="0" smtClean="0">
                <a:solidFill>
                  <a:srgbClr val="00B050"/>
                </a:solidFill>
                <a:latin typeface="DokChampa" pitchFamily="34" charset="-34"/>
                <a:cs typeface="DokChampa" pitchFamily="34" charset="-34"/>
              </a:rPr>
              <a:t>Manufacturing</a:t>
            </a:r>
            <a:r>
              <a:rPr lang="en-US" b="1" dirty="0" smtClean="0">
                <a:latin typeface="DokChampa" pitchFamily="34" charset="-34"/>
                <a:cs typeface="DokChampa" pitchFamily="34" charset="-34"/>
              </a:rPr>
              <a:t> (Food Processing, Light 	Manufacturing)</a:t>
            </a:r>
          </a:p>
          <a:p>
            <a:pPr lvl="1">
              <a:buNone/>
            </a:pPr>
            <a:endParaRPr lang="en-US" b="1" dirty="0" smtClean="0">
              <a:latin typeface="DokChampa" pitchFamily="34" charset="-34"/>
              <a:cs typeface="DokChampa" pitchFamily="34" charset="-34"/>
            </a:endParaRPr>
          </a:p>
          <a:p>
            <a:pPr lvl="1">
              <a:buFont typeface="Wingdings" pitchFamily="2" charset="2"/>
              <a:buChar char="q"/>
            </a:pPr>
            <a:r>
              <a:rPr lang="en-US" b="1" dirty="0" smtClean="0">
                <a:latin typeface="DokChampa" pitchFamily="34" charset="-34"/>
                <a:cs typeface="DokChampa" pitchFamily="34" charset="-34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DokChampa" pitchFamily="34" charset="-34"/>
                <a:cs typeface="DokChampa" pitchFamily="34" charset="-34"/>
              </a:rPr>
              <a:t>Construction </a:t>
            </a:r>
            <a:r>
              <a:rPr lang="en-US" b="1" dirty="0" smtClean="0">
                <a:latin typeface="DokChampa" pitchFamily="34" charset="-34"/>
                <a:cs typeface="DokChampa" pitchFamily="34" charset="-34"/>
              </a:rPr>
              <a:t>(Electricians, 	Masons, Scaffolding, 	Welding, Carpentry – </a:t>
            </a:r>
            <a:r>
              <a:rPr lang="en-US" b="1" dirty="0" smtClean="0">
                <a:solidFill>
                  <a:srgbClr val="00B050"/>
                </a:solidFill>
                <a:latin typeface="DokChampa" pitchFamily="34" charset="-34"/>
                <a:cs typeface="DokChampa" pitchFamily="34" charset="-34"/>
              </a:rPr>
              <a:t>over 50% of craftsmen</a:t>
            </a:r>
            <a:r>
              <a:rPr lang="en-US" b="1" dirty="0" smtClean="0">
                <a:latin typeface="DokChampa" pitchFamily="34" charset="-34"/>
                <a:cs typeface="DokChampa" pitchFamily="34" charset="-34"/>
              </a:rPr>
              <a:t>)</a:t>
            </a:r>
            <a:endParaRPr lang="en-US" b="1" dirty="0">
              <a:latin typeface="DokChampa" pitchFamily="34" charset="-34"/>
              <a:cs typeface="DokChampa" pitchFamily="34" charset="-3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PRIORITY AREAS FOR SKILLS DEVELOPMENT IN NIGERIA</a:t>
            </a:r>
            <a:endParaRPr lang="en-US" sz="32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253</TotalTime>
  <Words>554</Words>
  <Application>Microsoft Office PowerPoint</Application>
  <PresentationFormat>On-screen Show (4:3)</PresentationFormat>
  <Paragraphs>200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POLICY MANAGEMENT AND SKILL DEVELOPMENT</vt:lpstr>
      <vt:lpstr>INTRODUCTION:</vt:lpstr>
      <vt:lpstr>POLICY</vt:lpstr>
      <vt:lpstr>SKILLS</vt:lpstr>
      <vt:lpstr>POLICY AND SKILLS DEVELOPMENT</vt:lpstr>
      <vt:lpstr>CURRENT ISSUES</vt:lpstr>
      <vt:lpstr>PRIORITY AREAS FOR DEVELOPMENT</vt:lpstr>
      <vt:lpstr>PRIORITY AREAS contd.</vt:lpstr>
      <vt:lpstr>PRIORITY AREAS FOR SKILLS DEVELOPMENT IN NIGERIA</vt:lpstr>
      <vt:lpstr>GENERIC SKILLS REQUIREMENTS</vt:lpstr>
      <vt:lpstr> WAY FORWARD  </vt:lpstr>
      <vt:lpstr>SOME RECOMMENDATIONS</vt:lpstr>
      <vt:lpstr>          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POLICY MANAGEMENT AND SKILL DEVELOPMENT</dc:title>
  <dc:creator>user</dc:creator>
  <cp:lastModifiedBy>user</cp:lastModifiedBy>
  <cp:revision>76</cp:revision>
  <dcterms:created xsi:type="dcterms:W3CDTF">2015-07-31T09:34:40Z</dcterms:created>
  <dcterms:modified xsi:type="dcterms:W3CDTF">2015-08-02T00:13:43Z</dcterms:modified>
</cp:coreProperties>
</file>