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30E15-06E1-40C1-9E33-229A2D93E7FE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96C31-6859-449C-84C6-5C050B50F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96C31-6859-449C-84C6-5C050B50FFE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96C31-6859-449C-84C6-5C050B50FFE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DC4594-92F9-4080-BF1E-CFFACB9A946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BB7B29-4306-4D4C-A3B4-8DF2B32A8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MANAGEMENT AND SKILL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Opaluwah</a:t>
            </a:r>
            <a:r>
              <a:rPr lang="en-US" dirty="0" smtClean="0"/>
              <a:t>, </a:t>
            </a:r>
            <a:r>
              <a:rPr lang="en-US" dirty="0" smtClean="0"/>
              <a:t>S.A, </a:t>
            </a:r>
            <a:r>
              <a:rPr lang="en-US" dirty="0" err="1" smtClean="0"/>
              <a:t>Opaluwah</a:t>
            </a:r>
            <a:r>
              <a:rPr lang="en-US" dirty="0" smtClean="0"/>
              <a:t>, A.O</a:t>
            </a:r>
            <a:r>
              <a:rPr lang="en-US" dirty="0" smtClean="0"/>
              <a:t>. &amp; </a:t>
            </a:r>
            <a:r>
              <a:rPr lang="en-US" dirty="0" err="1" smtClean="0"/>
              <a:t>Izam</a:t>
            </a:r>
            <a:r>
              <a:rPr lang="en-US" dirty="0" smtClean="0"/>
              <a:t>, Y.D.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Communications</a:t>
            </a:r>
          </a:p>
          <a:p>
            <a:pPr>
              <a:buNone/>
            </a:pPr>
            <a:endParaRPr lang="en-US" sz="2800" i="1" dirty="0" smtClean="0">
              <a:solidFill>
                <a:srgbClr val="FF0000"/>
              </a:solidFill>
              <a:latin typeface="DokChampa" pitchFamily="34" charset="-34"/>
              <a:cs typeface="DokChampa" pitchFamily="34" charset="-34"/>
            </a:endParaRPr>
          </a:p>
          <a:p>
            <a:pPr lvl="6">
              <a:buFont typeface="Wingdings" pitchFamily="2" charset="2"/>
              <a:buChar char="ü"/>
            </a:pPr>
            <a:r>
              <a:rPr lang="en-US" sz="2800" i="1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 </a:t>
            </a:r>
            <a:r>
              <a:rPr lang="en-US" sz="2800" i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Supervisory</a:t>
            </a:r>
          </a:p>
          <a:p>
            <a:pPr>
              <a:buNone/>
            </a:pPr>
            <a:endParaRPr lang="en-US" sz="2800" i="1" dirty="0" smtClean="0">
              <a:solidFill>
                <a:srgbClr val="FF0000"/>
              </a:solidFill>
              <a:latin typeface="DokChampa" pitchFamily="34" charset="-34"/>
              <a:cs typeface="DokChampa" pitchFamily="34" charset="-34"/>
            </a:endParaRPr>
          </a:p>
          <a:p>
            <a:pPr lvl="6">
              <a:buFont typeface="Wingdings" pitchFamily="2" charset="2"/>
              <a:buChar char="ü"/>
            </a:pPr>
            <a:r>
              <a:rPr lang="en-US" sz="2800" i="1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 </a:t>
            </a:r>
            <a:r>
              <a:rPr lang="en-US" sz="2800" i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Numerical Literacy</a:t>
            </a:r>
          </a:p>
          <a:p>
            <a:pPr>
              <a:buNone/>
            </a:pPr>
            <a:endParaRPr lang="en-US" sz="2800" i="1" dirty="0" smtClean="0">
              <a:solidFill>
                <a:srgbClr val="FF0000"/>
              </a:solidFill>
              <a:latin typeface="DokChampa" pitchFamily="34" charset="-34"/>
              <a:cs typeface="DokChampa" pitchFamily="34" charset="-34"/>
            </a:endParaRPr>
          </a:p>
          <a:p>
            <a:pPr lvl="6">
              <a:buFont typeface="Wingdings" pitchFamily="2" charset="2"/>
              <a:buChar char="ü"/>
            </a:pPr>
            <a:r>
              <a:rPr lang="en-US" sz="2800" i="1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 </a:t>
            </a:r>
            <a:r>
              <a:rPr lang="en-US" sz="2800" i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ICT</a:t>
            </a:r>
          </a:p>
          <a:p>
            <a:pPr>
              <a:buNone/>
            </a:pPr>
            <a:endParaRPr lang="en-US" sz="2800" i="1" dirty="0" smtClean="0">
              <a:solidFill>
                <a:srgbClr val="FF0000"/>
              </a:solidFill>
              <a:latin typeface="DokChampa" pitchFamily="34" charset="-34"/>
              <a:cs typeface="DokChampa" pitchFamily="34" charset="-34"/>
            </a:endParaRPr>
          </a:p>
          <a:p>
            <a:pPr lvl="6">
              <a:buFont typeface="Wingdings" pitchFamily="2" charset="2"/>
              <a:buChar char="ü"/>
            </a:pPr>
            <a:r>
              <a:rPr lang="en-US" sz="2800" i="1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 </a:t>
            </a:r>
            <a:r>
              <a:rPr lang="en-US" sz="2800" i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Entrepreneurship</a:t>
            </a:r>
            <a:endParaRPr lang="en-US" sz="2800" i="1" dirty="0">
              <a:solidFill>
                <a:srgbClr val="00B050"/>
              </a:solidFill>
              <a:latin typeface="DokChampa" pitchFamily="34" charset="-34"/>
              <a:cs typeface="DokChampa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GENERIC SKILLS REQUIREMENTS</a:t>
            </a:r>
            <a:endParaRPr lang="en-US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rgbClr val="7030A0"/>
              </a:solidFill>
            </a:endParaRP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DokChampa" pitchFamily="34" charset="-34"/>
                <a:cs typeface="DokChampa" pitchFamily="34" charset="-34"/>
              </a:rPr>
              <a:t>More </a:t>
            </a:r>
            <a:r>
              <a:rPr lang="en-US" dirty="0" smtClean="0">
                <a:solidFill>
                  <a:srgbClr val="7030A0"/>
                </a:solidFill>
                <a:latin typeface="DokChampa" pitchFamily="34" charset="-34"/>
                <a:cs typeface="DokChampa" pitchFamily="34" charset="-34"/>
              </a:rPr>
              <a:t>P</a:t>
            </a:r>
            <a:r>
              <a:rPr lang="en-US" dirty="0" smtClean="0">
                <a:solidFill>
                  <a:srgbClr val="7030A0"/>
                </a:solidFill>
                <a:latin typeface="DokChampa" pitchFamily="34" charset="-34"/>
                <a:cs typeface="DokChampa" pitchFamily="34" charset="-34"/>
              </a:rPr>
              <a:t>olicies</a:t>
            </a:r>
            <a:r>
              <a:rPr lang="en-US" dirty="0" smtClean="0">
                <a:solidFill>
                  <a:srgbClr val="7030A0"/>
                </a:solidFill>
                <a:latin typeface="DokChampa" pitchFamily="34" charset="-34"/>
                <a:cs typeface="DokChampa" pitchFamily="34" charset="-34"/>
              </a:rPr>
              <a:t>?	</a:t>
            </a:r>
            <a:endParaRPr lang="en-US" dirty="0" smtClean="0">
              <a:solidFill>
                <a:srgbClr val="7030A0"/>
              </a:solidFill>
              <a:latin typeface="DokChampa" pitchFamily="34" charset="-34"/>
              <a:cs typeface="DokChampa" pitchFamily="34" charset="-34"/>
            </a:endParaRPr>
          </a:p>
          <a:p>
            <a:pPr algn="ctr"/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ctr">
              <a:buNone/>
            </a:pP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More Skills</a:t>
            </a:r>
            <a:r>
              <a:rPr lang="en-US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?</a:t>
            </a:r>
          </a:p>
          <a:p>
            <a:pPr algn="ctr"/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ctr"/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DokChampa" pitchFamily="34" charset="-34"/>
                <a:cs typeface="DokChampa" pitchFamily="34" charset="-34"/>
              </a:rPr>
              <a:t>More Synergy?</a:t>
            </a:r>
            <a:endParaRPr lang="en-US" dirty="0">
              <a:solidFill>
                <a:schemeClr val="bg2">
                  <a:lumMod val="10000"/>
                </a:schemeClr>
              </a:solidFill>
              <a:latin typeface="DokChampa" pitchFamily="34" charset="-34"/>
              <a:cs typeface="DokChampa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	</a:t>
            </a:r>
            <a:r>
              <a:rPr lang="en-US" sz="3200" dirty="0" smtClean="0"/>
              <a:t>WAY FORWARD </a:t>
            </a:r>
            <a:r>
              <a:rPr lang="en-US" sz="3200" dirty="0" smtClean="0"/>
              <a:t>	</a:t>
            </a:r>
            <a:endParaRPr lang="en-US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GB" dirty="0" smtClean="0">
                <a:latin typeface="DokChampa" pitchFamily="34" charset="-34"/>
                <a:cs typeface="DokChampa" pitchFamily="34" charset="-34"/>
              </a:rPr>
              <a:t>There is need for a reassessment of the quality of skilled and unskilled labour in Nigeria.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NVQF commended.</a:t>
            </a:r>
          </a:p>
          <a:p>
            <a:pPr algn="just">
              <a:buNone/>
            </a:pP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/>
            <a:r>
              <a:rPr lang="en-GB" dirty="0" smtClean="0">
                <a:latin typeface="DokChampa" pitchFamily="34" charset="-34"/>
                <a:cs typeface="DokChampa" pitchFamily="34" charset="-34"/>
              </a:rPr>
              <a:t>Craft Schools, Technical Colleges and Programmes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should be reintroduced and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equipped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to produce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artisans, technicians and Professionals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of the highest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standard.</a:t>
            </a:r>
          </a:p>
          <a:p>
            <a:pPr algn="just">
              <a:buNone/>
            </a:pP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/>
            <a:r>
              <a:rPr lang="en-GB" dirty="0" smtClean="0">
                <a:latin typeface="DokChampa" pitchFamily="34" charset="-34"/>
                <a:cs typeface="DokChampa" pitchFamily="34" charset="-34"/>
              </a:rPr>
              <a:t>Organised Private Sector(OPS) to fund the institutions that produce these labour they need and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utilise.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In particular, the 2% education tax on company profit needs to be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reassessed.</a:t>
            </a:r>
          </a:p>
          <a:p>
            <a:pPr algn="just"/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/>
            <a:r>
              <a:rPr lang="en-GB" dirty="0" smtClean="0">
                <a:latin typeface="DokChampa" pitchFamily="34" charset="-34"/>
                <a:cs typeface="DokChampa" pitchFamily="34" charset="-34"/>
              </a:rPr>
              <a:t>A restriction on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the excessive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use of expatriates should be reviewed as this has seen the negligence of training of Nigerians and the use of foreign expatriates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.</a:t>
            </a:r>
          </a:p>
          <a:p>
            <a:pPr algn="just">
              <a:buNone/>
            </a:pP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/>
            <a:r>
              <a:rPr lang="en-GB" dirty="0" smtClean="0">
                <a:latin typeface="DokChampa" pitchFamily="34" charset="-34"/>
                <a:cs typeface="DokChampa" pitchFamily="34" charset="-34"/>
              </a:rPr>
              <a:t>Policies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are also needed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to protect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organisations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from outright losses that may arise in training of workers. </a:t>
            </a: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SOME RECOMMENDATIONS</a:t>
            </a:r>
            <a:endParaRPr lang="en-US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THANK YOU FOR LISTENING !!!</a:t>
            </a:r>
            <a:endParaRPr lang="en-US" sz="3200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Three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key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concepts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define the context of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the paper:</a:t>
            </a:r>
          </a:p>
          <a:p>
            <a:pPr>
              <a:buNone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Policy</a:t>
            </a:r>
          </a:p>
          <a:p>
            <a:pPr>
              <a:buNone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Skills</a:t>
            </a:r>
          </a:p>
          <a:p>
            <a:pPr>
              <a:buNone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Policy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and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Skills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Development in Nigeria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latin typeface="DokChampa" pitchFamily="34" charset="-34"/>
                <a:cs typeface="DokChampa" pitchFamily="34" charset="-34"/>
              </a:rPr>
              <a:t>INTRODUCTION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:</a:t>
            </a:r>
            <a:endParaRPr lang="en-US" dirty="0">
              <a:latin typeface="DokChampa" pitchFamily="34" charset="-34"/>
              <a:cs typeface="DokChampa" pitchFamily="34" charset="-34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GB" dirty="0" smtClean="0">
                <a:latin typeface="DokChampa" pitchFamily="34" charset="-34"/>
                <a:cs typeface="DokChampa" pitchFamily="34" charset="-34"/>
              </a:rPr>
              <a:t>Mayer &amp; Thompson (1982)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defined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policy as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declaration that defines the intention of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an individual, organization,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community,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or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government’s goals and priorities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. </a:t>
            </a:r>
          </a:p>
          <a:p>
            <a:pPr algn="just">
              <a:buNone/>
            </a:pP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Arial" pitchFamily="34" charset="0"/>
              <a:buChar char="•"/>
            </a:pPr>
            <a:r>
              <a:rPr lang="en-GB" dirty="0" err="1" smtClean="0">
                <a:latin typeface="DokChampa" pitchFamily="34" charset="-34"/>
                <a:cs typeface="DokChampa" pitchFamily="34" charset="-34"/>
              </a:rPr>
              <a:t>Consideine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(1994) defines Public policy as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an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action which employs governmental authority to commit resources in support of a preferred value. </a:t>
            </a: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/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Public Policy cover a wide range of governance issues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.</a:t>
            </a:r>
          </a:p>
          <a:p>
            <a:pPr algn="just"/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Educational Policies as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a relevant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example.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DokChampa" pitchFamily="34" charset="-34"/>
                <a:cs typeface="DokChampa" pitchFamily="34" charset="-34"/>
              </a:rPr>
              <a:t>POLICY</a:t>
            </a:r>
            <a:endParaRPr lang="en-US" sz="3200" dirty="0">
              <a:latin typeface="DokChampa" pitchFamily="34" charset="-34"/>
              <a:cs typeface="DokChampa" pitchFamily="34" charset="-34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Skills refer to competence acquired by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an individual influencing employment and earnings (Adams, 2011)</a:t>
            </a:r>
          </a:p>
          <a:p>
            <a:pPr algn="just">
              <a:buNone/>
            </a:pP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Cognative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, Non-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Cognative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and Technical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Skills</a:t>
            </a:r>
          </a:p>
          <a:p>
            <a:pPr algn="just">
              <a:buNone/>
            </a:pP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dirty="0" smtClean="0">
                <a:latin typeface="DokChampa" pitchFamily="34" charset="-34"/>
                <a:cs typeface="DokChampa" pitchFamily="34" charset="-34"/>
              </a:rPr>
              <a:t>Skill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development does not only focus on formal education but also covers every form of informal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education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and the wide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array of institutions and activities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influencing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the ability of the individual to accomplish a specified task </a:t>
            </a: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None/>
            </a:pPr>
            <a:endParaRPr lang="en-GB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dirty="0" err="1" smtClean="0">
                <a:latin typeface="DokChampa" pitchFamily="34" charset="-34"/>
                <a:cs typeface="DokChampa" pitchFamily="34" charset="-34"/>
              </a:rPr>
              <a:t>Krugman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 (1994) argues that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country’s ability to improve its standard of living over time depends almost entirely on its ability to raise its output per worker. </a:t>
            </a:r>
          </a:p>
          <a:p>
            <a:pPr algn="just">
              <a:buNone/>
            </a:pP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Benefits of Skill Acquisition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(Employment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, Productivity, Profitability, National income).</a:t>
            </a:r>
            <a:endParaRPr lang="en-US" dirty="0">
              <a:latin typeface="DokChampa" pitchFamily="34" charset="-34"/>
              <a:cs typeface="DokChampa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SKILLS</a:t>
            </a:r>
            <a:endParaRPr lang="en-US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dirty="0" smtClean="0"/>
          </a:p>
          <a:p>
            <a:pPr algn="just">
              <a:buFont typeface="Courier New" pitchFamily="49" charset="0"/>
              <a:buChar char="o"/>
            </a:pPr>
            <a:r>
              <a:rPr lang="en-GB" dirty="0" smtClean="0">
                <a:latin typeface="DokChampa" pitchFamily="34" charset="-34"/>
                <a:cs typeface="DokChampa" pitchFamily="34" charset="-34"/>
              </a:rPr>
              <a:t>Skills development policies derive from the need to reorganize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and then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improve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skills of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the society through a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conscious effort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of addition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GB" dirty="0" smtClean="0">
                <a:latin typeface="DokChampa" pitchFamily="34" charset="-34"/>
                <a:cs typeface="DokChampa" pitchFamily="34" charset="-34"/>
              </a:rPr>
              <a:t>and/or refinement..</a:t>
            </a: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Historical Origins</a:t>
            </a: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TVET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vs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Apprenticeship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system</a:t>
            </a:r>
            <a:endParaRPr lang="en-US" dirty="0" smtClean="0">
              <a:latin typeface="DokChampa" pitchFamily="34" charset="-34"/>
              <a:cs typeface="DokChampa" pitchFamily="34" charset="-34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The National Directorate of Employment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The Industrial Training Fund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Students Industrial Work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Experience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Scheme.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National Vocational Qualification Framework.</a:t>
            </a:r>
            <a:endParaRPr lang="en-US" dirty="0">
              <a:latin typeface="DokChampa" pitchFamily="34" charset="-34"/>
              <a:cs typeface="DokChampa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DokChampa" pitchFamily="34" charset="-34"/>
                <a:cs typeface="DokChampa" pitchFamily="34" charset="-34"/>
              </a:rPr>
              <a:t>POLICY</a:t>
            </a:r>
            <a:r>
              <a:rPr lang="en-US" sz="3600" dirty="0" smtClean="0">
                <a:latin typeface="DokChampa" pitchFamily="34" charset="-34"/>
                <a:cs typeface="DokChampa" pitchFamily="34" charset="-34"/>
              </a:rPr>
              <a:t> AND SKILLS DEVELOPMENT</a:t>
            </a:r>
            <a:endParaRPr lang="en-US" sz="3600" dirty="0">
              <a:latin typeface="DokChampa" pitchFamily="34" charset="-34"/>
              <a:cs typeface="DokChampa" pitchFamily="34" charset="-34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EMPLOYMENT DATA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IN NIGERIA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DokChampa" pitchFamily="34" charset="-34"/>
                <a:cs typeface="DokChampa" pitchFamily="34" charset="-34"/>
              </a:rPr>
              <a:t>CURRENT ISSUES</a:t>
            </a:r>
            <a:endParaRPr lang="en-US" sz="3200" dirty="0">
              <a:latin typeface="DokChampa" pitchFamily="34" charset="-34"/>
              <a:cs typeface="DokChampa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86000"/>
          <a:ext cx="5943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Employment Sector  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Male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Female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Farm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64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61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Public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7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4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Private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3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2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Self-employment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13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16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Unpaid family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1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5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Others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11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12</a:t>
                      </a:r>
                    </a:p>
                  </a:txBody>
                  <a:tcPr/>
                </a:tc>
              </a:tr>
              <a:tr h="33092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SOURCE</a:t>
                      </a:r>
                      <a:r>
                        <a:rPr lang="en-US" dirty="0" smtClean="0">
                          <a:latin typeface="DokChampa" pitchFamily="34" charset="-34"/>
                          <a:cs typeface="DokChampa" pitchFamily="34" charset="-34"/>
                        </a:rPr>
                        <a:t>:</a:t>
                      </a:r>
                      <a:r>
                        <a:rPr lang="en-US" baseline="0" dirty="0" smtClean="0">
                          <a:latin typeface="DokChampa" pitchFamily="34" charset="-34"/>
                          <a:cs typeface="DokChampa" pitchFamily="34" charset="-34"/>
                        </a:rPr>
                        <a:t> </a:t>
                      </a:r>
                      <a:endParaRPr lang="en-US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DokChampa" pitchFamily="34" charset="-34"/>
                          <a:cs typeface="DokChampa" pitchFamily="34" charset="-34"/>
                        </a:rPr>
                        <a:t>WORLD BANK(2013</a:t>
                      </a:r>
                      <a:r>
                        <a:rPr lang="en-US" i="1" dirty="0" smtClean="0">
                          <a:latin typeface="DokChampa" pitchFamily="34" charset="-34"/>
                          <a:cs typeface="DokChampa" pitchFamily="34" charset="-34"/>
                        </a:rPr>
                        <a:t>)</a:t>
                      </a:r>
                      <a:endParaRPr lang="en-US" i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DokChampa" pitchFamily="34" charset="-34"/>
                          <a:cs typeface="DokChampa" pitchFamily="34" charset="-34"/>
                        </a:rPr>
                        <a:t>Growth</a:t>
                      </a:r>
                      <a:r>
                        <a:rPr lang="en-US" sz="16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Area</a:t>
                      </a:r>
                      <a:endParaRPr lang="en-US" sz="16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DokChampa" pitchFamily="34" charset="-34"/>
                          <a:cs typeface="DokChampa" pitchFamily="34" charset="-34"/>
                        </a:rPr>
                        <a:t>Occupations in Demand</a:t>
                      </a:r>
                      <a:endParaRPr lang="en-US" sz="16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DokChampa" pitchFamily="34" charset="-34"/>
                          <a:cs typeface="DokChampa" pitchFamily="34" charset="-34"/>
                        </a:rPr>
                        <a:t>Specific</a:t>
                      </a:r>
                      <a:r>
                        <a:rPr lang="en-US" sz="16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Occupation</a:t>
                      </a:r>
                      <a:endParaRPr lang="en-US" sz="16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DokChampa" pitchFamily="34" charset="-34"/>
                          <a:cs typeface="DokChampa" pitchFamily="34" charset="-34"/>
                        </a:rPr>
                        <a:t>Generic</a:t>
                      </a:r>
                      <a:r>
                        <a:rPr lang="en-US" sz="16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Skills</a:t>
                      </a:r>
                      <a:endParaRPr lang="en-US" sz="1600" b="1" dirty="0" smtClean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Farm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Livestock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Poultry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 farming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Communications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Rearing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Diary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 farming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Supervisory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Crop rotation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Agriculture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Numeracy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Animal Husbandry</a:t>
                      </a:r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ICT 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Entrepreneurship</a:t>
                      </a:r>
                      <a:endParaRPr lang="en-US" sz="1600" b="1" dirty="0" smtClean="0">
                        <a:solidFill>
                          <a:srgbClr val="7030A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2.Services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Wholesale/Retail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Garment/Tailoring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Communications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ICT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Computer programming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Supervisory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Vehicle Repair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Auto-mechanics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Numeracy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Hairdressing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ICT Entrepreneurship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Mechanics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00B05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3.Hotel/</a:t>
                      </a: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Restaurnt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Catering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Communications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 smtClean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Supervisory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Hotel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Supervisors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Numeracy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Tourism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Pottery 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7030A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ICT Entrepreneurship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PRIORITY AREAS FOR DEVELOPMENT</a:t>
            </a:r>
            <a:endParaRPr lang="en-US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59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Growth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Area</a:t>
                      </a:r>
                      <a:endParaRPr lang="en-US" sz="1200" b="1" dirty="0" smtClean="0">
                        <a:latin typeface="DokChampa" pitchFamily="34" charset="-34"/>
                        <a:cs typeface="DokChampa" pitchFamily="34" charset="-34"/>
                      </a:endParaRPr>
                    </a:p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Occupation in Demand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Specific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occupation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Generic Skills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4. Construction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Masonry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Electrician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Communications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Carpenters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Brick making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Supervisory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Electrical Installation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Numeracy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Scaffolding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ICT Entrepreneurship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Welding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Bricklayer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Carpenter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FF0000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5. </a:t>
                      </a:r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Manufacturing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Food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Processing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Food </a:t>
                      </a:r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Preparation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Communications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Light </a:t>
                      </a:r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manufacturing 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Metal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Fabrication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Supervisory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Carpentry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Numeracy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Furniture makers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okChampa" pitchFamily="34" charset="-34"/>
                          <a:cs typeface="DokChampa" pitchFamily="34" charset="-34"/>
                        </a:rPr>
                        <a:t>ICT Entrepreneurship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Structural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timber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DokChampa" pitchFamily="34" charset="-34"/>
                          <a:cs typeface="DokChampa" pitchFamily="34" charset="-34"/>
                        </a:rPr>
                        <a:t>Boat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 </a:t>
                      </a:r>
                      <a:r>
                        <a:rPr lang="en-US" sz="1200" b="1" baseline="0" dirty="0" smtClean="0">
                          <a:latin typeface="DokChampa" pitchFamily="34" charset="-34"/>
                          <a:cs typeface="DokChampa" pitchFamily="34" charset="-34"/>
                        </a:rPr>
                        <a:t>makers</a:t>
                      </a:r>
                      <a:endParaRPr lang="en-US" sz="1200" b="1" dirty="0"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latin typeface="DokChampa" pitchFamily="34" charset="-34"/>
                        <a:cs typeface="DokChampa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PRIORITY AREAS </a:t>
            </a:r>
            <a:r>
              <a:rPr lang="en-US" sz="3200" i="1" dirty="0" smtClean="0"/>
              <a:t>contd.</a:t>
            </a:r>
            <a:endParaRPr lang="en-US" sz="3200" i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q"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Farm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  (Livestock, Crop Rotation, Animal  Husbandry, 	Aquaculture)</a:t>
            </a:r>
          </a:p>
          <a:p>
            <a:pPr lvl="1">
              <a:buFont typeface="Wingdings" pitchFamily="2" charset="2"/>
              <a:buChar char="q"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Services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  (Wholesale, Retail, ICT, Vehicle Repair)</a:t>
            </a:r>
          </a:p>
          <a:p>
            <a:pPr lvl="1">
              <a:buFont typeface="Wingdings" pitchFamily="2" charset="2"/>
              <a:buChar char="q"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Hotel/Restaurant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 (Catering, Hotel Management, 	Tourism)</a:t>
            </a:r>
          </a:p>
          <a:p>
            <a:pPr lvl="1">
              <a:buFont typeface="Wingdings" pitchFamily="2" charset="2"/>
              <a:buChar char="q"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</a:t>
            </a:r>
            <a:r>
              <a:rPr lang="en-US" b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Manufacturing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 (Food Processing, Light 	Manufacturing)</a:t>
            </a:r>
          </a:p>
          <a:p>
            <a:pPr lvl="1">
              <a:buNone/>
            </a:pPr>
            <a:endParaRPr lang="en-US" b="1" dirty="0" smtClean="0">
              <a:latin typeface="DokChampa" pitchFamily="34" charset="-34"/>
              <a:cs typeface="DokChampa" pitchFamily="34" charset="-34"/>
            </a:endParaRPr>
          </a:p>
          <a:p>
            <a:pPr lvl="1">
              <a:buFont typeface="Wingdings" pitchFamily="2" charset="2"/>
              <a:buChar char="q"/>
            </a:pP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DokChampa" pitchFamily="34" charset="-34"/>
                <a:cs typeface="DokChampa" pitchFamily="34" charset="-34"/>
              </a:rPr>
              <a:t>Construction 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(Electricians, 	Masons, Scaffolding, 	Welding, Carpentry – </a:t>
            </a:r>
            <a:r>
              <a:rPr lang="en-US" b="1" dirty="0" smtClean="0">
                <a:solidFill>
                  <a:srgbClr val="00B050"/>
                </a:solidFill>
                <a:latin typeface="DokChampa" pitchFamily="34" charset="-34"/>
                <a:cs typeface="DokChampa" pitchFamily="34" charset="-34"/>
              </a:rPr>
              <a:t>over 50% of craftsmen</a:t>
            </a:r>
            <a:r>
              <a:rPr lang="en-US" b="1" dirty="0" smtClean="0">
                <a:latin typeface="DokChampa" pitchFamily="34" charset="-34"/>
                <a:cs typeface="DokChampa" pitchFamily="34" charset="-34"/>
              </a:rPr>
              <a:t>)</a:t>
            </a:r>
            <a:endParaRPr lang="en-US" b="1" dirty="0">
              <a:latin typeface="DokChampa" pitchFamily="34" charset="-34"/>
              <a:cs typeface="DokChampa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PRIORITY AREAS FOR SKILLS DEVELOPMENT IN NIGERIA</a:t>
            </a:r>
            <a:endParaRPr lang="en-US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253</TotalTime>
  <Words>554</Words>
  <Application>Microsoft Office PowerPoint</Application>
  <PresentationFormat>On-screen Show (4:3)</PresentationFormat>
  <Paragraphs>200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POLICY MANAGEMENT AND SKILL DEVELOPMENT</vt:lpstr>
      <vt:lpstr>INTRODUCTION:</vt:lpstr>
      <vt:lpstr>POLICY</vt:lpstr>
      <vt:lpstr>SKILLS</vt:lpstr>
      <vt:lpstr>POLICY AND SKILLS DEVELOPMENT</vt:lpstr>
      <vt:lpstr>CURRENT ISSUES</vt:lpstr>
      <vt:lpstr>PRIORITY AREAS FOR DEVELOPMENT</vt:lpstr>
      <vt:lpstr>PRIORITY AREAS contd.</vt:lpstr>
      <vt:lpstr>PRIORITY AREAS FOR SKILLS DEVELOPMENT IN NIGERIA</vt:lpstr>
      <vt:lpstr>GENERIC SKILLS REQUIREMENTS</vt:lpstr>
      <vt:lpstr> WAY FORWARD  </vt:lpstr>
      <vt:lpstr>SOME RECOMMENDATIONS</vt:lpstr>
      <vt:lpstr>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MANAGEMENT AND SKILL DEVELOPMENT</dc:title>
  <dc:creator>user</dc:creator>
  <cp:lastModifiedBy>user</cp:lastModifiedBy>
  <cp:revision>76</cp:revision>
  <dcterms:created xsi:type="dcterms:W3CDTF">2015-07-31T09:34:40Z</dcterms:created>
  <dcterms:modified xsi:type="dcterms:W3CDTF">2015-08-02T00:13:43Z</dcterms:modified>
</cp:coreProperties>
</file>